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461" r:id="rId2"/>
    <p:sldId id="257" r:id="rId3"/>
    <p:sldId id="435" r:id="rId4"/>
    <p:sldId id="355" r:id="rId5"/>
    <p:sldId id="601" r:id="rId6"/>
    <p:sldId id="259" r:id="rId7"/>
    <p:sldId id="258" r:id="rId8"/>
    <p:sldId id="469" r:id="rId9"/>
    <p:sldId id="462" r:id="rId10"/>
    <p:sldId id="356" r:id="rId11"/>
    <p:sldId id="357" r:id="rId12"/>
    <p:sldId id="299" r:id="rId13"/>
    <p:sldId id="300" r:id="rId14"/>
    <p:sldId id="358" r:id="rId15"/>
    <p:sldId id="359" r:id="rId16"/>
    <p:sldId id="463" r:id="rId17"/>
    <p:sldId id="464" r:id="rId18"/>
    <p:sldId id="361" r:id="rId19"/>
    <p:sldId id="312" r:id="rId20"/>
    <p:sldId id="311" r:id="rId21"/>
    <p:sldId id="313" r:id="rId22"/>
    <p:sldId id="362" r:id="rId23"/>
    <p:sldId id="363" r:id="rId24"/>
    <p:sldId id="318" r:id="rId25"/>
    <p:sldId id="269" r:id="rId26"/>
    <p:sldId id="465" r:id="rId27"/>
    <p:sldId id="466" r:id="rId28"/>
    <p:sldId id="346" r:id="rId29"/>
    <p:sldId id="353" r:id="rId30"/>
    <p:sldId id="467" r:id="rId31"/>
    <p:sldId id="468" r:id="rId32"/>
    <p:sldId id="373" r:id="rId33"/>
    <p:sldId id="354" r:id="rId34"/>
    <p:sldId id="334" r:id="rId35"/>
    <p:sldId id="330" r:id="rId36"/>
    <p:sldId id="335" r:id="rId37"/>
    <p:sldId id="348" r:id="rId38"/>
    <p:sldId id="305" r:id="rId39"/>
    <p:sldId id="308" r:id="rId40"/>
    <p:sldId id="320" r:id="rId41"/>
    <p:sldId id="371" r:id="rId42"/>
    <p:sldId id="343" r:id="rId43"/>
    <p:sldId id="470" r:id="rId44"/>
    <p:sldId id="256" r:id="rId45"/>
    <p:sldId id="551" r:id="rId46"/>
    <p:sldId id="572" r:id="rId47"/>
    <p:sldId id="571" r:id="rId48"/>
    <p:sldId id="366" r:id="rId49"/>
    <p:sldId id="460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570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2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20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10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D552F5-3C1C-4165-8EF3-DC293CF56B8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D9D0755-06F3-4630-915E-5629D3CABF6A}">
      <dgm:prSet/>
      <dgm:spPr/>
      <dgm:t>
        <a:bodyPr/>
        <a:lstStyle/>
        <a:p>
          <a:r>
            <a:rPr lang="en-US"/>
            <a:t>GCM:  Global models of climate change. Complex with millions of lines of code. Look at whole Earth, oceans and atmosphere. Effective for precise predictions over decades.</a:t>
          </a:r>
        </a:p>
      </dgm:t>
    </dgm:pt>
    <dgm:pt modelId="{BB786094-F742-44A6-93D2-8A65C0D8AC92}" type="parTrans" cxnId="{337451F9-D847-483B-9FFE-15EB37F39735}">
      <dgm:prSet/>
      <dgm:spPr/>
      <dgm:t>
        <a:bodyPr/>
        <a:lstStyle/>
        <a:p>
          <a:endParaRPr lang="en-US"/>
        </a:p>
      </dgm:t>
    </dgm:pt>
    <dgm:pt modelId="{3E0ADE21-ABC3-4D55-BF4F-ED507E0B122E}" type="sibTrans" cxnId="{337451F9-D847-483B-9FFE-15EB37F39735}">
      <dgm:prSet/>
      <dgm:spPr/>
      <dgm:t>
        <a:bodyPr/>
        <a:lstStyle/>
        <a:p>
          <a:endParaRPr lang="en-US"/>
        </a:p>
      </dgm:t>
    </dgm:pt>
    <dgm:pt modelId="{A45AA810-5546-4CC9-995A-3892BC44C84C}">
      <dgm:prSet/>
      <dgm:spPr/>
      <dgm:t>
        <a:bodyPr/>
        <a:lstStyle/>
        <a:p>
          <a:r>
            <a:rPr lang="en-US"/>
            <a:t>EMIC:  Less complex intermediate models of the physics. Treat Earth as a series of boxes. Make predictions over much longer periods. Useful to test models, verify GCM predictions, predict ice ages</a:t>
          </a:r>
        </a:p>
      </dgm:t>
    </dgm:pt>
    <dgm:pt modelId="{61CE9D83-82FA-4EBA-B9B6-EC901D4D1706}" type="parTrans" cxnId="{0DE08EC8-244F-4B77-BD17-49EBEE5EBA2C}">
      <dgm:prSet/>
      <dgm:spPr/>
      <dgm:t>
        <a:bodyPr/>
        <a:lstStyle/>
        <a:p>
          <a:endParaRPr lang="en-US"/>
        </a:p>
      </dgm:t>
    </dgm:pt>
    <dgm:pt modelId="{2F9B545A-EF2D-4DBB-9A2D-9EDE9F744283}" type="sibTrans" cxnId="{0DE08EC8-244F-4B77-BD17-49EBEE5EBA2C}">
      <dgm:prSet/>
      <dgm:spPr/>
      <dgm:t>
        <a:bodyPr/>
        <a:lstStyle/>
        <a:p>
          <a:endParaRPr lang="en-US"/>
        </a:p>
      </dgm:t>
    </dgm:pt>
    <dgm:pt modelId="{8ED20C49-61C6-414C-8916-D559F51C60C9}">
      <dgm:prSet/>
      <dgm:spPr/>
      <dgm:t>
        <a:bodyPr/>
        <a:lstStyle/>
        <a:p>
          <a:r>
            <a:rPr lang="en-US"/>
            <a:t>EBM:   Simplest models. Treat Earth as a single point. Look at balances of energy, albedo and other effects. Good for sensitivity calculations</a:t>
          </a:r>
        </a:p>
      </dgm:t>
    </dgm:pt>
    <dgm:pt modelId="{9B9D197E-A8D7-4769-BA0E-90DFAEFFD297}" type="parTrans" cxnId="{1CC99B8F-5374-40E9-B886-713641B6D9B7}">
      <dgm:prSet/>
      <dgm:spPr/>
      <dgm:t>
        <a:bodyPr/>
        <a:lstStyle/>
        <a:p>
          <a:endParaRPr lang="en-US"/>
        </a:p>
      </dgm:t>
    </dgm:pt>
    <dgm:pt modelId="{BBFB9AAA-032A-422A-A5D4-96DA8C9711FC}" type="sibTrans" cxnId="{1CC99B8F-5374-40E9-B886-713641B6D9B7}">
      <dgm:prSet/>
      <dgm:spPr/>
      <dgm:t>
        <a:bodyPr/>
        <a:lstStyle/>
        <a:p>
          <a:endParaRPr lang="en-US"/>
        </a:p>
      </dgm:t>
    </dgm:pt>
    <dgm:pt modelId="{99156E37-3D5F-FF4D-AE5B-360DB558F46C}" type="pres">
      <dgm:prSet presAssocID="{D5D552F5-3C1C-4165-8EF3-DC293CF56B88}" presName="linear" presStyleCnt="0">
        <dgm:presLayoutVars>
          <dgm:animLvl val="lvl"/>
          <dgm:resizeHandles val="exact"/>
        </dgm:presLayoutVars>
      </dgm:prSet>
      <dgm:spPr/>
    </dgm:pt>
    <dgm:pt modelId="{02C3835E-C39D-BB47-BB9E-13B030A5A851}" type="pres">
      <dgm:prSet presAssocID="{CD9D0755-06F3-4630-915E-5629D3CABF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D56F3F-7703-144C-9220-CF3B0EA9726C}" type="pres">
      <dgm:prSet presAssocID="{3E0ADE21-ABC3-4D55-BF4F-ED507E0B122E}" presName="spacer" presStyleCnt="0"/>
      <dgm:spPr/>
    </dgm:pt>
    <dgm:pt modelId="{430DBC36-CCE9-664C-8AA5-19D4FC510CDE}" type="pres">
      <dgm:prSet presAssocID="{A45AA810-5546-4CC9-995A-3892BC44C8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C6E5DBC-4B22-1C43-B828-E87F768A361B}" type="pres">
      <dgm:prSet presAssocID="{2F9B545A-EF2D-4DBB-9A2D-9EDE9F744283}" presName="spacer" presStyleCnt="0"/>
      <dgm:spPr/>
    </dgm:pt>
    <dgm:pt modelId="{0FC00F6B-A052-984D-B76A-FE831D5EB6FA}" type="pres">
      <dgm:prSet presAssocID="{8ED20C49-61C6-414C-8916-D559F51C60C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FC90047-8BE2-2045-BB7E-7B8B0AE40862}" type="presOf" srcId="{D5D552F5-3C1C-4165-8EF3-DC293CF56B88}" destId="{99156E37-3D5F-FF4D-AE5B-360DB558F46C}" srcOrd="0" destOrd="0" presId="urn:microsoft.com/office/officeart/2005/8/layout/vList2"/>
    <dgm:cxn modelId="{179AE647-33A3-F347-B250-893A06A4EDAA}" type="presOf" srcId="{8ED20C49-61C6-414C-8916-D559F51C60C9}" destId="{0FC00F6B-A052-984D-B76A-FE831D5EB6FA}" srcOrd="0" destOrd="0" presId="urn:microsoft.com/office/officeart/2005/8/layout/vList2"/>
    <dgm:cxn modelId="{ED7FC54C-8316-1D4B-881C-8C266291FA83}" type="presOf" srcId="{A45AA810-5546-4CC9-995A-3892BC44C84C}" destId="{430DBC36-CCE9-664C-8AA5-19D4FC510CDE}" srcOrd="0" destOrd="0" presId="urn:microsoft.com/office/officeart/2005/8/layout/vList2"/>
    <dgm:cxn modelId="{AE421554-2CD1-7C49-800B-22A841ACE54A}" type="presOf" srcId="{CD9D0755-06F3-4630-915E-5629D3CABF6A}" destId="{02C3835E-C39D-BB47-BB9E-13B030A5A851}" srcOrd="0" destOrd="0" presId="urn:microsoft.com/office/officeart/2005/8/layout/vList2"/>
    <dgm:cxn modelId="{1CC99B8F-5374-40E9-B886-713641B6D9B7}" srcId="{D5D552F5-3C1C-4165-8EF3-DC293CF56B88}" destId="{8ED20C49-61C6-414C-8916-D559F51C60C9}" srcOrd="2" destOrd="0" parTransId="{9B9D197E-A8D7-4769-BA0E-90DFAEFFD297}" sibTransId="{BBFB9AAA-032A-422A-A5D4-96DA8C9711FC}"/>
    <dgm:cxn modelId="{0DE08EC8-244F-4B77-BD17-49EBEE5EBA2C}" srcId="{D5D552F5-3C1C-4165-8EF3-DC293CF56B88}" destId="{A45AA810-5546-4CC9-995A-3892BC44C84C}" srcOrd="1" destOrd="0" parTransId="{61CE9D83-82FA-4EBA-B9B6-EC901D4D1706}" sibTransId="{2F9B545A-EF2D-4DBB-9A2D-9EDE9F744283}"/>
    <dgm:cxn modelId="{337451F9-D847-483B-9FFE-15EB37F39735}" srcId="{D5D552F5-3C1C-4165-8EF3-DC293CF56B88}" destId="{CD9D0755-06F3-4630-915E-5629D3CABF6A}" srcOrd="0" destOrd="0" parTransId="{BB786094-F742-44A6-93D2-8A65C0D8AC92}" sibTransId="{3E0ADE21-ABC3-4D55-BF4F-ED507E0B122E}"/>
    <dgm:cxn modelId="{FBEC190A-48F7-1E4E-93FF-8C5AF05E305A}" type="presParOf" srcId="{99156E37-3D5F-FF4D-AE5B-360DB558F46C}" destId="{02C3835E-C39D-BB47-BB9E-13B030A5A851}" srcOrd="0" destOrd="0" presId="urn:microsoft.com/office/officeart/2005/8/layout/vList2"/>
    <dgm:cxn modelId="{29AD29F3-3A5C-6540-A444-D7D656292A4A}" type="presParOf" srcId="{99156E37-3D5F-FF4D-AE5B-360DB558F46C}" destId="{15D56F3F-7703-144C-9220-CF3B0EA9726C}" srcOrd="1" destOrd="0" presId="urn:microsoft.com/office/officeart/2005/8/layout/vList2"/>
    <dgm:cxn modelId="{E7EC8D29-41FC-9340-A4DC-34421057323F}" type="presParOf" srcId="{99156E37-3D5F-FF4D-AE5B-360DB558F46C}" destId="{430DBC36-CCE9-664C-8AA5-19D4FC510CDE}" srcOrd="2" destOrd="0" presId="urn:microsoft.com/office/officeart/2005/8/layout/vList2"/>
    <dgm:cxn modelId="{06ED1167-289E-CD49-89C6-8E5C589EC0DD}" type="presParOf" srcId="{99156E37-3D5F-FF4D-AE5B-360DB558F46C}" destId="{FC6E5DBC-4B22-1C43-B828-E87F768A361B}" srcOrd="3" destOrd="0" presId="urn:microsoft.com/office/officeart/2005/8/layout/vList2"/>
    <dgm:cxn modelId="{CB04AF44-C7FC-6B4F-9615-0DE230A47291}" type="presParOf" srcId="{99156E37-3D5F-FF4D-AE5B-360DB558F46C}" destId="{0FC00F6B-A052-984D-B76A-FE831D5EB6F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3835E-C39D-BB47-BB9E-13B030A5A851}">
      <dsp:nvSpPr>
        <dsp:cNvPr id="0" name=""/>
        <dsp:cNvSpPr/>
      </dsp:nvSpPr>
      <dsp:spPr>
        <a:xfrm>
          <a:off x="0" y="101004"/>
          <a:ext cx="5175384" cy="173964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GCM:  Global models of climate change. Complex with millions of lines of code. Look at whole Earth, oceans and atmosphere. Effective for precise predictions over decades.</a:t>
          </a:r>
        </a:p>
      </dsp:txBody>
      <dsp:txXfrm>
        <a:off x="84922" y="185926"/>
        <a:ext cx="5005540" cy="1569799"/>
      </dsp:txXfrm>
    </dsp:sp>
    <dsp:sp modelId="{430DBC36-CCE9-664C-8AA5-19D4FC510CDE}">
      <dsp:nvSpPr>
        <dsp:cNvPr id="0" name=""/>
        <dsp:cNvSpPr/>
      </dsp:nvSpPr>
      <dsp:spPr>
        <a:xfrm>
          <a:off x="0" y="1898248"/>
          <a:ext cx="5175384" cy="1739643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EMIC:  Less complex intermediate models of the physics. Treat Earth as a series of boxes. Make predictions over much longer periods. Useful to test models, verify GCM predictions, predict ice ages</a:t>
          </a:r>
        </a:p>
      </dsp:txBody>
      <dsp:txXfrm>
        <a:off x="84922" y="1983170"/>
        <a:ext cx="5005540" cy="1569799"/>
      </dsp:txXfrm>
    </dsp:sp>
    <dsp:sp modelId="{0FC00F6B-A052-984D-B76A-FE831D5EB6FA}">
      <dsp:nvSpPr>
        <dsp:cNvPr id="0" name=""/>
        <dsp:cNvSpPr/>
      </dsp:nvSpPr>
      <dsp:spPr>
        <a:xfrm>
          <a:off x="0" y="3695492"/>
          <a:ext cx="5175384" cy="1739643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EBM:   Simplest models. Treat Earth as a single point. Look at balances of energy, albedo and other effects. Good for sensitivity calculations</a:t>
          </a:r>
        </a:p>
      </dsp:txBody>
      <dsp:txXfrm>
        <a:off x="84922" y="3780414"/>
        <a:ext cx="5005540" cy="156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512E3-533D-8249-A746-061B26602081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645F3-4E3E-0540-B040-92D20F2D4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55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645F3-4E3E-0540-B040-92D20F2D416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5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6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1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4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9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26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2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8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5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3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DE3F9-B012-4243-B36F-FCB290368F0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ED747-A19A-E64A-9F51-EBD43DB5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7" Type="http://schemas.openxmlformats.org/officeDocument/2006/relationships/image" Target="../media/image85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10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2902007-58b9caca3df78c353c374d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1" y="-18250"/>
            <a:ext cx="9144000" cy="5415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7539" y="83988"/>
            <a:ext cx="6305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0000FF"/>
                </a:solidFill>
              </a:rPr>
              <a:t>       </a:t>
            </a:r>
            <a:r>
              <a:rPr lang="en-GB" sz="3600" b="1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Non smooth dynamics and tipping in climate models </a:t>
            </a:r>
            <a:endParaRPr lang="en-GB" sz="3600" dirty="0">
              <a:solidFill>
                <a:srgbClr val="FF0000"/>
              </a:solidFill>
              <a:effectLst/>
              <a:latin typeface="Aptos" panose="020B0004020202020204" pitchFamily="34" charset="0"/>
            </a:endParaRPr>
          </a:p>
          <a:p>
            <a:br>
              <a:rPr lang="en-GB" sz="1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endParaRPr lang="en-GB" sz="18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898" y="4685781"/>
            <a:ext cx="846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              </a:t>
            </a:r>
            <a:r>
              <a:rPr lang="en-US" sz="2800" dirty="0">
                <a:solidFill>
                  <a:srgbClr val="FFFF00"/>
                </a:solidFill>
              </a:rPr>
              <a:t>Chris Budd OBE, Rachel </a:t>
            </a:r>
            <a:r>
              <a:rPr lang="en-US" sz="2800" dirty="0" err="1">
                <a:solidFill>
                  <a:srgbClr val="FFFF00"/>
                </a:solidFill>
              </a:rPr>
              <a:t>Kuske</a:t>
            </a:r>
            <a:r>
              <a:rPr lang="en-US" sz="2800" dirty="0">
                <a:solidFill>
                  <a:srgbClr val="FFFF00"/>
                </a:solidFill>
              </a:rPr>
              <a:t>, Susan </a:t>
            </a:r>
            <a:r>
              <a:rPr lang="en-US" sz="2800" dirty="0" err="1">
                <a:solidFill>
                  <a:srgbClr val="FFFF00"/>
                </a:solidFill>
              </a:rPr>
              <a:t>Morupisi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6" name="Picture 2" descr="6EeRIu1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7" y="5429585"/>
            <a:ext cx="1379538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4"/>
          <p:cNvGrpSpPr>
            <a:grpSpLocks/>
          </p:cNvGrpSpPr>
          <p:nvPr/>
        </p:nvGrpSpPr>
        <p:grpSpPr bwMode="auto">
          <a:xfrm>
            <a:off x="3690428" y="5498603"/>
            <a:ext cx="5327650" cy="1223962"/>
            <a:chOff x="2714612" y="4857760"/>
            <a:chExt cx="6243651" cy="1357322"/>
          </a:xfrm>
        </p:grpSpPr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2857488" y="4857760"/>
              <a:ext cx="6100775" cy="1320790"/>
              <a:chOff x="2857488" y="4857760"/>
              <a:chExt cx="6100775" cy="1320790"/>
            </a:xfrm>
          </p:grpSpPr>
          <p:pic>
            <p:nvPicPr>
              <p:cNvPr id="10" name="Picture 5" descr="UofB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7488" y="4857760"/>
                <a:ext cx="3700463" cy="130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5" descr="UofB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800" y="4876800"/>
                <a:ext cx="3700463" cy="130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2714612" y="4929939"/>
              <a:ext cx="2498577" cy="1285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3524" y="5694684"/>
            <a:ext cx="608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Warwick, May 2025</a:t>
            </a:r>
            <a:endParaRPr lang="en-US" sz="2000" dirty="0">
              <a:solidFill>
                <a:srgbClr val="FAC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03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4" descr="milankovitchgrap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24881"/>
            <a:ext cx="7793037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8224" y="79377"/>
            <a:ext cx="10018891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F0000"/>
                </a:solidFill>
                <a:latin typeface="+mj-lt"/>
              </a:rPr>
              <a:t>         </a:t>
            </a:r>
            <a:endParaRPr lang="en-US" sz="3200" dirty="0">
              <a:solidFill>
                <a:srgbClr val="0000FF"/>
              </a:solidFill>
              <a:latin typeface="+mj-lt"/>
            </a:endParaRPr>
          </a:p>
          <a:p>
            <a:pPr eaLnBrk="1" hangingPunct="1">
              <a:defRPr/>
            </a:pPr>
            <a:r>
              <a:rPr lang="en-US" sz="3200" dirty="0">
                <a:solidFill>
                  <a:srgbClr val="FF0000"/>
                </a:solidFill>
                <a:latin typeface="+mj-lt"/>
              </a:rPr>
              <a:t>     Solar forcing  </a:t>
            </a:r>
            <a:r>
              <a:rPr lang="en-US" sz="3200" dirty="0">
                <a:latin typeface="+mj-lt"/>
              </a:rPr>
              <a:t>I</a:t>
            </a:r>
            <a:r>
              <a:rPr lang="en-US" sz="3200" baseline="-25000" dirty="0">
                <a:latin typeface="+mj-lt"/>
              </a:rPr>
              <a:t>65</a:t>
            </a:r>
            <a:r>
              <a:rPr lang="en-US" sz="3200" dirty="0">
                <a:latin typeface="+mj-lt"/>
              </a:rPr>
              <a:t>(t) varies due to </a:t>
            </a:r>
            <a:r>
              <a:rPr lang="en-US" sz="3200" dirty="0" err="1">
                <a:solidFill>
                  <a:srgbClr val="7030A0"/>
                </a:solidFill>
                <a:latin typeface="+mj-lt"/>
              </a:rPr>
              <a:t>Milankovich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cycles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4388" y="4748387"/>
            <a:ext cx="165576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baseline="-25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958533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9250" y="54706"/>
            <a:ext cx="9415639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7030A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                        Issues:</a:t>
            </a:r>
          </a:p>
          <a:p>
            <a:pPr>
              <a:defRPr/>
            </a:pPr>
            <a:endParaRPr lang="en-US" sz="2800" dirty="0"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19kyr, 23kr, 41kyr:   I</a:t>
            </a:r>
            <a:r>
              <a:rPr lang="en-US" sz="2800" baseline="-25000" dirty="0">
                <a:latin typeface="+mj-lt"/>
                <a:ea typeface="ＭＳ Ｐゴシック" panose="020B0600070205080204" pitchFamily="34" charset="-128"/>
                <a:cs typeface="+mn-cs"/>
              </a:rPr>
              <a:t>65</a:t>
            </a:r>
            <a:r>
              <a:rPr lang="en-US" sz="2800" baseline="-250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(t) cycles all significant </a:t>
            </a: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     implying linear forcing before the MPT</a:t>
            </a:r>
          </a:p>
          <a:p>
            <a:pPr marL="342900" indent="-342900">
              <a:buFontTx/>
              <a:buAutoNum type="arabicPeriod"/>
              <a:defRPr/>
            </a:pPr>
            <a:endParaRPr lang="en-US" sz="2800" dirty="0"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>
              <a:defRPr/>
            </a:pP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2.   </a:t>
            </a:r>
            <a:r>
              <a:rPr lang="en-US" sz="2800" dirty="0">
                <a:latin typeface="+mj-lt"/>
                <a:ea typeface="ＭＳ Ｐゴシック" panose="020B0600070205080204" pitchFamily="34" charset="-128"/>
              </a:rPr>
              <a:t>95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kr  eccentricity variation:  very small forcing!!</a:t>
            </a:r>
          </a:p>
          <a:p>
            <a:pPr marL="342900" indent="-342900">
              <a:buFontTx/>
              <a:buAutoNum type="arabicPeriod"/>
              <a:defRPr/>
            </a:pPr>
            <a:endParaRPr lang="en-US" sz="2800" dirty="0"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>
              <a:defRPr/>
            </a:pPr>
            <a:r>
              <a:rPr lang="en-US" sz="2800" dirty="0">
                <a:solidFill>
                  <a:srgbClr val="7030A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Q. Is the recent 100kyr glacial cycle</a:t>
            </a:r>
          </a:p>
          <a:p>
            <a:pPr>
              <a:defRPr/>
            </a:pPr>
            <a:endParaRPr lang="en-US" sz="2800" dirty="0"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Externally Forced</a:t>
            </a:r>
            <a:r>
              <a:rPr lang="en-US" sz="2800" dirty="0">
                <a:solidFill>
                  <a:srgbClr val="0000FF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by the eccentricity changes:  </a:t>
            </a:r>
            <a:r>
              <a:rPr lang="en-US" sz="2800" dirty="0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Unlikely! </a:t>
            </a:r>
          </a:p>
          <a:p>
            <a:pPr marL="342900" indent="-342900">
              <a:buFontTx/>
              <a:buAutoNum type="alphaUcPeriod"/>
              <a:defRPr/>
            </a:pPr>
            <a:endParaRPr lang="en-US" sz="2800" dirty="0">
              <a:solidFill>
                <a:srgbClr val="0000FF"/>
              </a:solidFill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Independent</a:t>
            </a:r>
            <a:r>
              <a:rPr lang="en-US" sz="2800" dirty="0">
                <a:solidFill>
                  <a:srgbClr val="0000FF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of these changes and instead caused by an </a:t>
            </a:r>
            <a:r>
              <a:rPr lang="en-US" sz="2800" dirty="0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</a:rPr>
              <a:t>I</a:t>
            </a:r>
            <a:r>
              <a:rPr lang="en-US" sz="2800" dirty="0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nternal climate variation 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which also has a 100kyr period </a:t>
            </a:r>
          </a:p>
          <a:p>
            <a:pPr>
              <a:defRPr/>
            </a:pP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    </a:t>
            </a:r>
          </a:p>
          <a:p>
            <a:pPr>
              <a:defRPr/>
            </a:pPr>
            <a:r>
              <a:rPr lang="en-US" sz="280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C. </a:t>
            </a:r>
            <a:r>
              <a:rPr lang="en-US" sz="2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Internal</a:t>
            </a:r>
            <a:r>
              <a:rPr lang="en-US" sz="280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 weakly </a:t>
            </a:r>
            <a:r>
              <a:rPr lang="en-US" sz="2800" dirty="0" err="1">
                <a:solidFill>
                  <a:srgbClr val="0070C0"/>
                </a:solidFill>
                <a:ea typeface="ＭＳ Ｐゴシック" panose="020B0600070205080204" pitchFamily="34" charset="-128"/>
              </a:rPr>
              <a:t>synchronised</a:t>
            </a:r>
            <a:r>
              <a:rPr lang="en-US" sz="280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 </a:t>
            </a:r>
            <a:r>
              <a:rPr lang="en-US" sz="2800" dirty="0">
                <a:ea typeface="ＭＳ Ｐゴシック" panose="020B0600070205080204" pitchFamily="34" charset="-128"/>
              </a:rPr>
              <a:t>by harmonics of the cycles</a:t>
            </a:r>
          </a:p>
          <a:p>
            <a:pPr marL="342900" indent="-342900">
              <a:buFontTx/>
              <a:buAutoNum type="alphaUcPeriod"/>
              <a:defRPr/>
            </a:pPr>
            <a:endParaRPr lang="en-US" sz="28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09926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314325" y="930275"/>
            <a:ext cx="8751888" cy="37052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5AAAD"/>
              </a:gs>
              <a:gs pos="80000">
                <a:srgbClr val="AFDEE2"/>
              </a:gs>
              <a:gs pos="100000">
                <a:srgbClr val="AFE0E4"/>
              </a:gs>
            </a:gsLst>
            <a:lin ang="162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325" y="4947710"/>
            <a:ext cx="70516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V: Ice mass</a:t>
            </a:r>
          </a:p>
          <a:p>
            <a:pPr>
              <a:defRPr/>
            </a:pP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T: Deep ocean temperature</a:t>
            </a:r>
          </a:p>
          <a:p>
            <a:pPr>
              <a:defRPr/>
            </a:pP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C: CO</a:t>
            </a:r>
            <a:r>
              <a:rPr lang="en-US" sz="2800" baseline="-25000" dirty="0">
                <a:latin typeface="+mj-lt"/>
                <a:ea typeface="ＭＳ Ｐゴシック" panose="020B0600070205080204" pitchFamily="34" charset="-128"/>
                <a:cs typeface="+mn-cs"/>
              </a:rPr>
              <a:t>2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      S(t): I</a:t>
            </a:r>
            <a:r>
              <a:rPr lang="en-US" sz="2800" baseline="-25000" dirty="0">
                <a:latin typeface="+mj-lt"/>
                <a:ea typeface="ＭＳ Ｐゴシック" panose="020B0600070205080204" pitchFamily="34" charset="-128"/>
                <a:cs typeface="+mn-cs"/>
              </a:rPr>
              <a:t>65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(t)     </a:t>
            </a:r>
          </a:p>
          <a:p>
            <a:pPr>
              <a:defRPr/>
            </a:pP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Parameters </a:t>
            </a:r>
            <a:r>
              <a:rPr lang="en-US" sz="2800" dirty="0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CHOSEN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 to give 100 </a:t>
            </a:r>
            <a:r>
              <a:rPr lang="en-US" sz="2800" dirty="0" err="1">
                <a:latin typeface="+mj-lt"/>
                <a:ea typeface="ＭＳ Ｐゴシック" panose="020B0600070205080204" pitchFamily="34" charset="-128"/>
                <a:cs typeface="+mn-cs"/>
              </a:rPr>
              <a:t>kyr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 cycle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4025" y="188913"/>
            <a:ext cx="8612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Smooth</a:t>
            </a:r>
            <a:r>
              <a:rPr lang="en-US" sz="2800" dirty="0">
                <a:solidFill>
                  <a:srgbClr val="7030A0"/>
                </a:solidFill>
                <a:latin typeface="+mj-lt"/>
                <a:ea typeface="ＭＳ Ｐゴシック" panose="020B0600070205080204" pitchFamily="34" charset="-128"/>
              </a:rPr>
              <a:t>. </a:t>
            </a:r>
            <a:r>
              <a:rPr lang="en-US" sz="2800" dirty="0">
                <a:latin typeface="+mj-lt"/>
                <a:ea typeface="ＭＳ Ｐゴシック" panose="020B0600070205080204" pitchFamily="34" charset="-128"/>
              </a:rPr>
              <a:t> [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Saltzman + </a:t>
            </a:r>
            <a:r>
              <a:rPr lang="en-US" sz="2800" dirty="0" err="1">
                <a:latin typeface="+mj-lt"/>
                <a:ea typeface="ＭＳ Ｐゴシック" panose="020B0600070205080204" pitchFamily="34" charset="-128"/>
                <a:cs typeface="+mn-cs"/>
              </a:rPr>
              <a:t>Maasch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 90,91]  </a:t>
            </a:r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Carbon Cycle model</a:t>
            </a:r>
          </a:p>
          <a:p>
            <a:pPr>
              <a:defRPr/>
            </a:pPr>
            <a:endParaRPr lang="en-US" sz="2800" dirty="0">
              <a:latin typeface="Arial Black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70525" y="5365750"/>
            <a:ext cx="38544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2CF7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CO</a:t>
            </a:r>
            <a:r>
              <a:rPr lang="en-US" sz="2000" baseline="-25000" dirty="0">
                <a:solidFill>
                  <a:srgbClr val="FF2CF7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2</a:t>
            </a:r>
            <a:r>
              <a:rPr lang="en-US" sz="2000" dirty="0">
                <a:solidFill>
                  <a:srgbClr val="FF2CF7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 Tectonic plate forcing</a:t>
            </a:r>
          </a:p>
          <a:p>
            <a:pPr>
              <a:defRPr/>
            </a:pPr>
            <a:endParaRPr lang="en-US" sz="2000" dirty="0">
              <a:solidFill>
                <a:srgbClr val="FF0000"/>
              </a:solidFill>
              <a:latin typeface="+mj-lt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6325" name="Picture 15" descr="latex-image-1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2278063"/>
            <a:ext cx="71358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16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3524250"/>
            <a:ext cx="39719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052513"/>
            <a:ext cx="6438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7019925" y="3135313"/>
            <a:ext cx="647700" cy="216535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5511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950" y="115888"/>
            <a:ext cx="8994775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4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Predicts: </a:t>
            </a:r>
            <a:r>
              <a:rPr lang="en-US" sz="2800" dirty="0" err="1">
                <a:solidFill>
                  <a:schemeClr val="accent4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Hopf</a:t>
            </a:r>
            <a:r>
              <a:rPr lang="en-US" sz="2800" dirty="0">
                <a:solidFill>
                  <a:schemeClr val="accent4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 bifurcation</a:t>
            </a:r>
            <a:r>
              <a:rPr lang="en-US" sz="2800" dirty="0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as an explanation for the MPT</a:t>
            </a:r>
          </a:p>
          <a:p>
            <a:pPr>
              <a:defRPr/>
            </a:pPr>
            <a:endParaRPr lang="en-US" sz="2800" dirty="0"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Bifurcation occurs due to a slow variation in  CO</a:t>
            </a:r>
            <a:r>
              <a:rPr lang="en-US" sz="2800" baseline="-25000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2</a:t>
            </a:r>
            <a:r>
              <a:rPr lang="en-US" sz="2800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 forcing</a:t>
            </a:r>
          </a:p>
        </p:txBody>
      </p:sp>
      <p:pic>
        <p:nvPicPr>
          <p:cNvPr id="5734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1450975"/>
            <a:ext cx="9144000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0963" y="6207125"/>
            <a:ext cx="9244012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</a:rPr>
              <a:t>But …. Crucial CO</a:t>
            </a:r>
            <a:r>
              <a:rPr lang="en-US" baseline="-25000" dirty="0">
                <a:latin typeface="Arial" charset="0"/>
              </a:rPr>
              <a:t>2</a:t>
            </a:r>
            <a:r>
              <a:rPr lang="en-US" dirty="0">
                <a:latin typeface="Arial" charset="0"/>
              </a:rPr>
              <a:t> equation very contrived!  No real justification!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638" y="5229225"/>
            <a:ext cx="9244012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Linear</a:t>
            </a:r>
            <a:r>
              <a:rPr lang="en-US" dirty="0">
                <a:latin typeface="+mj-lt"/>
                <a:ea typeface="ＭＳ Ｐゴシック" panose="020B0600070205080204" pitchFamily="34" charset="-128"/>
                <a:cs typeface="+mn-cs"/>
              </a:rPr>
              <a:t>            regime before MPT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(forced)</a:t>
            </a:r>
          </a:p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Nonlinear</a:t>
            </a:r>
            <a:r>
              <a:rPr lang="en-US" dirty="0">
                <a:latin typeface="+mj-lt"/>
                <a:ea typeface="ＭＳ Ｐゴシック" panose="020B0600070205080204" pitchFamily="34" charset="-128"/>
                <a:cs typeface="+mn-cs"/>
              </a:rPr>
              <a:t>     regime after MPT        </a:t>
            </a:r>
            <a:r>
              <a:rPr lang="en-US" dirty="0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synchronised</a:t>
            </a:r>
            <a:r>
              <a:rPr lang="en-US" dirty="0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>
              <a:defRPr/>
            </a:pPr>
            <a:endParaRPr lang="en-US" dirty="0">
              <a:solidFill>
                <a:srgbClr val="FF0000"/>
              </a:solidFill>
              <a:latin typeface="+mj-l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646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825" y="312738"/>
            <a:ext cx="886460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7030A0"/>
                </a:solidFill>
                <a:latin typeface="+mj-lt"/>
              </a:rPr>
              <a:t>Non-Smooth: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   </a:t>
            </a:r>
            <a:r>
              <a:rPr lang="en-US" sz="3200" dirty="0">
                <a:solidFill>
                  <a:srgbClr val="0000FF"/>
                </a:solidFill>
              </a:rPr>
              <a:t>PP04 Transition Model</a:t>
            </a:r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eaLnBrk="1" hangingPunct="1">
              <a:defRPr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[</a:t>
            </a:r>
            <a:r>
              <a:rPr lang="en-US" sz="2800" dirty="0" err="1">
                <a:solidFill>
                  <a:schemeClr val="accent1"/>
                </a:solidFill>
                <a:latin typeface="+mj-lt"/>
              </a:rPr>
              <a:t>Paillard</a:t>
            </a:r>
            <a:r>
              <a:rPr lang="en-US" sz="2800" dirty="0">
                <a:solidFill>
                  <a:schemeClr val="accent1"/>
                </a:solidFill>
                <a:latin typeface="+mj-lt"/>
              </a:rPr>
              <a:t> and </a:t>
            </a:r>
            <a:r>
              <a:rPr lang="en-US" sz="2800" dirty="0" err="1">
                <a:solidFill>
                  <a:schemeClr val="accent1"/>
                </a:solidFill>
                <a:latin typeface="+mj-lt"/>
              </a:rPr>
              <a:t>Parrenin</a:t>
            </a:r>
            <a:r>
              <a:rPr lang="en-US" sz="2800" dirty="0">
                <a:solidFill>
                  <a:schemeClr val="accent1"/>
                </a:solidFill>
                <a:latin typeface="+mj-lt"/>
              </a:rPr>
              <a:t>  04], [</a:t>
            </a:r>
            <a:r>
              <a:rPr lang="en-US" sz="2800" dirty="0" err="1">
                <a:solidFill>
                  <a:schemeClr val="accent1"/>
                </a:solidFill>
                <a:latin typeface="+mj-lt"/>
              </a:rPr>
              <a:t>Morupisi</a:t>
            </a:r>
            <a:r>
              <a:rPr lang="en-US" sz="2800" dirty="0">
                <a:solidFill>
                  <a:schemeClr val="accent1"/>
                </a:solidFill>
                <a:latin typeface="+mj-lt"/>
              </a:rPr>
              <a:t> + B 20,21]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   </a:t>
            </a:r>
            <a:endParaRPr lang="en-US" sz="2800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59394" name="Picture 4" descr="spseaice_am2_20132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870" y="2415438"/>
            <a:ext cx="3384039" cy="338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288" y="1582348"/>
            <a:ext cx="8659812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800" dirty="0">
                <a:latin typeface="+mn-lt"/>
              </a:rPr>
              <a:t>V:    Ice volume   A:    Antarctic Ice     C:   Carbon Dioxide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10D0A-F5BA-164C-97FA-EEED52D91A73}"/>
              </a:ext>
            </a:extLst>
          </p:cNvPr>
          <p:cNvSpPr txBox="1"/>
          <p:nvPr/>
        </p:nvSpPr>
        <p:spPr>
          <a:xfrm>
            <a:off x="285549" y="6123009"/>
            <a:ext cx="8893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Sudden release of CO</a:t>
            </a:r>
            <a:r>
              <a:rPr lang="en-US" sz="2400" baseline="-25000" dirty="0">
                <a:solidFill>
                  <a:schemeClr val="accent4"/>
                </a:solidFill>
              </a:rPr>
              <a:t>2 </a:t>
            </a:r>
            <a:r>
              <a:rPr lang="en-US" sz="2400" dirty="0">
                <a:solidFill>
                  <a:schemeClr val="accent4"/>
                </a:solidFill>
              </a:rPr>
              <a:t> when ocean stratification becomes unstable</a:t>
            </a:r>
          </a:p>
        </p:txBody>
      </p:sp>
    </p:spTree>
    <p:extLst>
      <p:ext uri="{BB962C8B-B14F-4D97-AF65-F5344CB8AC3E}">
        <p14:creationId xmlns:p14="http://schemas.microsoft.com/office/powerpoint/2010/main" val="392892749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41A2E-F44F-9B44-9EE1-94C82A326B0B}"/>
              </a:ext>
            </a:extLst>
          </p:cNvPr>
          <p:cNvSpPr/>
          <p:nvPr/>
        </p:nvSpPr>
        <p:spPr>
          <a:xfrm>
            <a:off x="335666" y="751344"/>
            <a:ext cx="871573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Glacial:</a:t>
            </a:r>
            <a:r>
              <a:rPr lang="en-US" sz="3200" dirty="0">
                <a:ea typeface="ＭＳ Ｐゴシック" panose="020B0600070205080204" pitchFamily="34" charset="-128"/>
              </a:rPr>
              <a:t>  Carbon Dioxide  </a:t>
            </a:r>
            <a:r>
              <a:rPr lang="en-US" sz="3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absorbed</a:t>
            </a:r>
            <a:r>
              <a:rPr lang="en-US" sz="3200" dirty="0">
                <a:ea typeface="ＭＳ Ｐゴシック" panose="020B0600070205080204" pitchFamily="34" charset="-128"/>
              </a:rPr>
              <a:t> into the ocean</a:t>
            </a:r>
          </a:p>
          <a:p>
            <a:pPr>
              <a:defRPr/>
            </a:pPr>
            <a:endParaRPr lang="en-US" sz="3200" dirty="0">
              <a:solidFill>
                <a:srgbClr val="0070C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sz="320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Sudden CO</a:t>
            </a:r>
            <a:r>
              <a:rPr lang="en-US" sz="3200" baseline="-2500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2</a:t>
            </a:r>
            <a:r>
              <a:rPr lang="en-US" sz="320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  ventilation </a:t>
            </a:r>
            <a:r>
              <a:rPr lang="en-US" sz="320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occurs when deep ocean stratification ceases to be stable</a:t>
            </a:r>
          </a:p>
          <a:p>
            <a:pPr>
              <a:defRPr/>
            </a:pPr>
            <a:endParaRPr lang="en-US" sz="3200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sz="32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sz="3200" dirty="0">
                <a:ea typeface="ＭＳ Ｐゴシック" panose="020B0600070205080204" pitchFamily="34" charset="-128"/>
              </a:rPr>
              <a:t>Release of Carbon Dioxide </a:t>
            </a:r>
            <a:r>
              <a:rPr lang="en-US" sz="3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leads to Warming of the Earth </a:t>
            </a:r>
            <a:r>
              <a:rPr lang="en-US" sz="3200" dirty="0">
                <a:ea typeface="ＭＳ Ｐゴシック" panose="020B0600070205080204" pitchFamily="34" charset="-128"/>
              </a:rPr>
              <a:t>which drives a rapid </a:t>
            </a:r>
            <a:r>
              <a:rPr lang="en-US" sz="32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Deglaciation</a:t>
            </a:r>
            <a:r>
              <a:rPr lang="en-US" sz="3200" dirty="0">
                <a:ea typeface="ＭＳ Ｐゴシック" panose="020B0600070205080204" pitchFamily="34" charset="-128"/>
              </a:rPr>
              <a:t> process</a:t>
            </a:r>
          </a:p>
          <a:p>
            <a:pPr>
              <a:defRPr/>
            </a:pPr>
            <a:endParaRPr lang="en-US" sz="3200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sz="32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sz="320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System relaxes to a cooler steady state after the release</a:t>
            </a:r>
          </a:p>
        </p:txBody>
      </p:sp>
    </p:spTree>
    <p:extLst>
      <p:ext uri="{BB962C8B-B14F-4D97-AF65-F5344CB8AC3E}">
        <p14:creationId xmlns:p14="http://schemas.microsoft.com/office/powerpoint/2010/main" val="81530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95D859-622B-CF40-AA20-7322FAA97669}"/>
              </a:ext>
            </a:extLst>
          </p:cNvPr>
          <p:cNvSpPr/>
          <p:nvPr/>
        </p:nvSpPr>
        <p:spPr>
          <a:xfrm>
            <a:off x="1747777" y="5023413"/>
            <a:ext cx="5671595" cy="9491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14313" y="692150"/>
            <a:ext cx="8807450" cy="29035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041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908050"/>
            <a:ext cx="78867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2738" y="4191000"/>
            <a:ext cx="8659812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800" dirty="0">
                <a:latin typeface="+mn-lt"/>
              </a:rPr>
              <a:t>V: Ice volume           A: Antarctic Ice      C:   Carbon Dioxide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738" y="6165850"/>
            <a:ext cx="8831262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Stratification parameter  or  Salt water formation efficiency</a:t>
            </a:r>
          </a:p>
        </p:txBody>
      </p:sp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5313363"/>
            <a:ext cx="48006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48263" y="3708400"/>
            <a:ext cx="352742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 err="1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Heavyside</a:t>
            </a:r>
            <a:r>
              <a:rPr lang="en-US" sz="3200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 function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148263" y="2852738"/>
            <a:ext cx="576262" cy="8636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4513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tsof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822"/>
            <a:ext cx="9144000" cy="6852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D3D951-AF92-B043-B313-0CE5A36584AB}"/>
              </a:ext>
            </a:extLst>
          </p:cNvPr>
          <p:cNvSpPr txBox="1"/>
          <p:nvPr/>
        </p:nvSpPr>
        <p:spPr>
          <a:xfrm>
            <a:off x="2314937" y="2048719"/>
            <a:ext cx="40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7BE14-C266-D34A-9082-2D9973F2F69E}"/>
              </a:ext>
            </a:extLst>
          </p:cNvPr>
          <p:cNvSpPr txBox="1"/>
          <p:nvPr/>
        </p:nvSpPr>
        <p:spPr>
          <a:xfrm>
            <a:off x="3090441" y="3275635"/>
            <a:ext cx="25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F0DC9-367B-4C48-8078-88926EC54261}"/>
              </a:ext>
            </a:extLst>
          </p:cNvPr>
          <p:cNvSpPr txBox="1"/>
          <p:nvPr/>
        </p:nvSpPr>
        <p:spPr>
          <a:xfrm>
            <a:off x="3692324" y="1377387"/>
            <a:ext cx="42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110A0-4C61-574D-8A27-641EA6BBDC32}"/>
              </a:ext>
            </a:extLst>
          </p:cNvPr>
          <p:cNvSpPr txBox="1"/>
          <p:nvPr/>
        </p:nvSpPr>
        <p:spPr>
          <a:xfrm>
            <a:off x="3692324" y="5243332"/>
            <a:ext cx="21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69D62-7C57-1A45-AF29-145914316A29}"/>
              </a:ext>
            </a:extLst>
          </p:cNvPr>
          <p:cNvSpPr txBox="1"/>
          <p:nvPr/>
        </p:nvSpPr>
        <p:spPr>
          <a:xfrm>
            <a:off x="2314937" y="173619"/>
            <a:ext cx="5359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      Typical solution</a:t>
            </a:r>
          </a:p>
        </p:txBody>
      </p:sp>
    </p:spTree>
    <p:extLst>
      <p:ext uri="{BB962C8B-B14F-4D97-AF65-F5344CB8AC3E}">
        <p14:creationId xmlns:p14="http://schemas.microsoft.com/office/powerpoint/2010/main" val="62485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EBCD0D-C694-F44D-824F-EB2C50E15092}"/>
              </a:ext>
            </a:extLst>
          </p:cNvPr>
          <p:cNvSpPr/>
          <p:nvPr/>
        </p:nvSpPr>
        <p:spPr>
          <a:xfrm>
            <a:off x="1296365" y="1493134"/>
            <a:ext cx="6354501" cy="22339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5D221-C1B8-CD4C-894F-A2EE09818E04}"/>
              </a:ext>
            </a:extLst>
          </p:cNvPr>
          <p:cNvSpPr txBox="1"/>
          <p:nvPr/>
        </p:nvSpPr>
        <p:spPr>
          <a:xfrm>
            <a:off x="405114" y="219919"/>
            <a:ext cx="831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PP04 is a non-smooth discontinuous </a:t>
            </a:r>
            <a:r>
              <a:rPr lang="en-US" sz="2800" dirty="0" err="1">
                <a:solidFill>
                  <a:srgbClr val="7030A0"/>
                </a:solidFill>
              </a:rPr>
              <a:t>Filippov</a:t>
            </a:r>
            <a:r>
              <a:rPr lang="en-US" sz="2800" dirty="0">
                <a:solidFill>
                  <a:srgbClr val="7030A0"/>
                </a:solidFill>
              </a:rPr>
              <a:t>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246E9-AECE-D941-B39F-83349C77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790139"/>
            <a:ext cx="47752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5E56A-4959-1242-B42D-D3BC7C45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873" y="2925580"/>
            <a:ext cx="2997200" cy="52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3D039-B252-484F-9234-4E14E30E9762}"/>
              </a:ext>
            </a:extLst>
          </p:cNvPr>
          <p:cNvSpPr txBox="1"/>
          <p:nvPr/>
        </p:nvSpPr>
        <p:spPr>
          <a:xfrm>
            <a:off x="438873" y="5694743"/>
            <a:ext cx="325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Switching manifold</a:t>
            </a:r>
          </a:p>
        </p:txBody>
      </p:sp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C5FAD3AA-D63C-FA4C-93F7-867CBCDEF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94" y="5825586"/>
            <a:ext cx="3207759" cy="370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C8B27A-A036-CD4A-A6C7-55ACCFE63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150" y="4126217"/>
            <a:ext cx="3695700" cy="124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93BF5F-31F8-9441-A36E-7A7AED6D5026}"/>
              </a:ext>
            </a:extLst>
          </p:cNvPr>
          <p:cNvSpPr txBox="1"/>
          <p:nvPr/>
        </p:nvSpPr>
        <p:spPr>
          <a:xfrm>
            <a:off x="6959600" y="4236334"/>
            <a:ext cx="1594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Glacial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55A74-D777-2842-9C3F-CBDB5B769A9C}"/>
              </a:ext>
            </a:extLst>
          </p:cNvPr>
          <p:cNvSpPr txBox="1"/>
          <p:nvPr/>
        </p:nvSpPr>
        <p:spPr>
          <a:xfrm>
            <a:off x="6961529" y="4863296"/>
            <a:ext cx="208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Inter Glacial</a:t>
            </a:r>
          </a:p>
        </p:txBody>
      </p:sp>
    </p:spTree>
    <p:extLst>
      <p:ext uri="{BB962C8B-B14F-4D97-AF65-F5344CB8AC3E}">
        <p14:creationId xmlns:p14="http://schemas.microsoft.com/office/powerpoint/2010/main" val="2082717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19" y="682272"/>
            <a:ext cx="4064000" cy="4699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1890889" y="1255889"/>
            <a:ext cx="4092222" cy="4797778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38111" y="2243667"/>
            <a:ext cx="3598333" cy="6067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36444" y="2243667"/>
            <a:ext cx="479778" cy="34854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89" y="1789994"/>
            <a:ext cx="1168400" cy="342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689" y="3328106"/>
            <a:ext cx="1168400" cy="34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951C0-E871-4744-B41F-90FD0B2D9E34}"/>
              </a:ext>
            </a:extLst>
          </p:cNvPr>
          <p:cNvSpPr txBox="1"/>
          <p:nvPr/>
        </p:nvSpPr>
        <p:spPr>
          <a:xfrm>
            <a:off x="2696901" y="6018837"/>
            <a:ext cx="630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Typical ‘transverse’ intersection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CB413-45ED-FB4E-9F9F-42BC8EC1D5D9}"/>
              </a:ext>
            </a:extLst>
          </p:cNvPr>
          <p:cNvSpPr txBox="1"/>
          <p:nvPr/>
        </p:nvSpPr>
        <p:spPr>
          <a:xfrm>
            <a:off x="1064871" y="3429000"/>
            <a:ext cx="116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D231D-C3D7-4540-9E0D-CDA48D91717B}"/>
              </a:ext>
            </a:extLst>
          </p:cNvPr>
          <p:cNvSpPr txBox="1"/>
          <p:nvPr/>
        </p:nvSpPr>
        <p:spPr>
          <a:xfrm>
            <a:off x="7537053" y="3430925"/>
            <a:ext cx="116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2415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ck-val-beckval_14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2"/>
            <a:ext cx="9144000" cy="6821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550" y="50789"/>
            <a:ext cx="927952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                    Can we predict the climate?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Method 1: (The IPCC way)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Construct  a very sophisticated model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Solve on a super computer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Only works   for short (100 year) prediction periods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Method 2: (The mathematicians way)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Construct reduced climate models for long term qualitative and quantitative predictions</a:t>
            </a:r>
          </a:p>
        </p:txBody>
      </p:sp>
    </p:spTree>
    <p:extLst>
      <p:ext uri="{BB962C8B-B14F-4D97-AF65-F5344CB8AC3E}">
        <p14:creationId xmlns:p14="http://schemas.microsoft.com/office/powerpoint/2010/main" val="2495445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0B609C-A380-D54D-99DE-6667879AA7AD}"/>
              </a:ext>
            </a:extLst>
          </p:cNvPr>
          <p:cNvSpPr/>
          <p:nvPr/>
        </p:nvSpPr>
        <p:spPr>
          <a:xfrm>
            <a:off x="4912078" y="4705350"/>
            <a:ext cx="3033889" cy="1962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781FFF-6A5E-9142-9659-16BB4172EDEE}"/>
              </a:ext>
            </a:extLst>
          </p:cNvPr>
          <p:cNvSpPr/>
          <p:nvPr/>
        </p:nvSpPr>
        <p:spPr>
          <a:xfrm>
            <a:off x="873478" y="4705350"/>
            <a:ext cx="3033889" cy="1962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890886" y="1185334"/>
            <a:ext cx="4783667" cy="20602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62663" y="282225"/>
            <a:ext cx="623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   </a:t>
            </a:r>
            <a:r>
              <a:rPr lang="en-US" sz="3200" dirty="0">
                <a:solidFill>
                  <a:srgbClr val="FF2CF7"/>
                </a:solidFill>
              </a:rPr>
              <a:t>Unforced system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61" y="1480961"/>
            <a:ext cx="28067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89" y="2355850"/>
            <a:ext cx="2641600" cy="444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26" y="3745090"/>
            <a:ext cx="30353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778" y="3735212"/>
            <a:ext cx="2321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Fixed points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4994" y="6151033"/>
            <a:ext cx="277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Physical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3689" y="6079067"/>
            <a:ext cx="265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   Virtual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5A44F2-99B7-7F4B-96F9-EE370D0C3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50" y="5429250"/>
            <a:ext cx="22225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2DA52-8F2C-AA4E-B858-5A11F8728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50" y="5416550"/>
            <a:ext cx="22225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031D32-491D-0949-99CE-F50465AAD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650" y="4781550"/>
            <a:ext cx="22225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099C1-0BAD-3F48-B713-7851C57B1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" y="4806950"/>
            <a:ext cx="2222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9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B55EC45-D676-FC49-AD59-82E2254AA301}"/>
              </a:ext>
            </a:extLst>
          </p:cNvPr>
          <p:cNvSpPr/>
          <p:nvPr/>
        </p:nvSpPr>
        <p:spPr>
          <a:xfrm>
            <a:off x="284758" y="183447"/>
            <a:ext cx="8777115" cy="527755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2559" y="183447"/>
            <a:ext cx="824088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Theorem</a:t>
            </a:r>
          </a:p>
          <a:p>
            <a:endParaRPr lang="en-US" sz="2800" dirty="0"/>
          </a:p>
          <a:p>
            <a:r>
              <a:rPr lang="en-US" sz="2800" dirty="0"/>
              <a:t>There exist critical values          of  the parameter d</a:t>
            </a:r>
          </a:p>
          <a:p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</a:t>
            </a:r>
            <a:r>
              <a:rPr lang="en-US" sz="2800" dirty="0">
                <a:solidFill>
                  <a:srgbClr val="FF0000"/>
                </a:solidFill>
              </a:rPr>
              <a:t>interglacial state is physical </a:t>
            </a:r>
            <a:r>
              <a:rPr lang="en-US" sz="2800" dirty="0"/>
              <a:t>and globally attracting</a:t>
            </a:r>
          </a:p>
          <a:p>
            <a:pPr marL="514350" indent="-514350">
              <a:buAutoNum type="alphaLcParenBoth"/>
            </a:pPr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</a:t>
            </a:r>
            <a:r>
              <a:rPr lang="en-US" sz="2800" dirty="0">
                <a:solidFill>
                  <a:srgbClr val="0000FF"/>
                </a:solidFill>
              </a:rPr>
              <a:t>glacial state is physical </a:t>
            </a:r>
            <a:r>
              <a:rPr lang="en-US" sz="2800" dirty="0"/>
              <a:t>and globally attracting</a:t>
            </a:r>
          </a:p>
          <a:p>
            <a:pPr marL="514350" indent="-514350">
              <a:buAutoNum type="alphaLcParenBoth"/>
            </a:pPr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                   see a </a:t>
            </a:r>
            <a:r>
              <a:rPr lang="en-US" sz="2800" dirty="0">
                <a:solidFill>
                  <a:schemeClr val="bg1"/>
                </a:solidFill>
              </a:rPr>
              <a:t>periodic solution</a:t>
            </a:r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6" y="1025884"/>
            <a:ext cx="4826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17" y="1952980"/>
            <a:ext cx="1333500" cy="355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56" y="4404786"/>
            <a:ext cx="24892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07" y="3163008"/>
            <a:ext cx="1333500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333" y="5461001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Transitions occur at </a:t>
            </a:r>
            <a:r>
              <a:rPr lang="en-US" sz="2800" dirty="0">
                <a:solidFill>
                  <a:srgbClr val="FF0000"/>
                </a:solidFill>
              </a:rPr>
              <a:t>Border Collision Bifurcations </a:t>
            </a:r>
            <a:r>
              <a:rPr lang="en-US" sz="2800" dirty="0"/>
              <a:t>when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44" y="6069189"/>
            <a:ext cx="1574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0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DD004E-911C-AB45-941E-2FE75267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78361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18112" y="2427113"/>
            <a:ext cx="423334" cy="40922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97677" y="4682052"/>
            <a:ext cx="251203" cy="4092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BD88-83BB-AA4E-A119-A89E433B796F}"/>
              </a:ext>
            </a:extLst>
          </p:cNvPr>
          <p:cNvSpPr/>
          <p:nvPr/>
        </p:nvSpPr>
        <p:spPr>
          <a:xfrm>
            <a:off x="6400800" y="7390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09" y="864295"/>
            <a:ext cx="660400" cy="4953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531FB2-0E85-344A-81CD-F135D7607C42}"/>
              </a:ext>
            </a:extLst>
          </p:cNvPr>
          <p:cNvSpPr/>
          <p:nvPr/>
        </p:nvSpPr>
        <p:spPr>
          <a:xfrm>
            <a:off x="653454" y="4874703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12" y="4620248"/>
            <a:ext cx="6604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FEB27-D801-794E-9A3A-9A69C65C642F}"/>
              </a:ext>
            </a:extLst>
          </p:cNvPr>
          <p:cNvSpPr txBox="1"/>
          <p:nvPr/>
        </p:nvSpPr>
        <p:spPr>
          <a:xfrm>
            <a:off x="212942" y="300625"/>
            <a:ext cx="34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Existence of a periodic orbit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895B4-460C-8B4B-87F4-1E288D8DC6CE}"/>
              </a:ext>
            </a:extLst>
          </p:cNvPr>
          <p:cNvSpPr txBox="1"/>
          <p:nvPr/>
        </p:nvSpPr>
        <p:spPr>
          <a:xfrm>
            <a:off x="7478038" y="851770"/>
            <a:ext cx="16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Virtual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6FC08-B161-DA47-B75A-F6D39DC9AC96}"/>
              </a:ext>
            </a:extLst>
          </p:cNvPr>
          <p:cNvSpPr txBox="1"/>
          <p:nvPr/>
        </p:nvSpPr>
        <p:spPr>
          <a:xfrm>
            <a:off x="427988" y="5162802"/>
            <a:ext cx="16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Virtual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B07BC-EA30-5048-A2A1-A9F8D230A38E}"/>
              </a:ext>
            </a:extLst>
          </p:cNvPr>
          <p:cNvSpPr/>
          <p:nvPr/>
        </p:nvSpPr>
        <p:spPr>
          <a:xfrm>
            <a:off x="4775200" y="3961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D8C487-B782-6643-8B8B-147A688ACE75}"/>
              </a:ext>
            </a:extLst>
          </p:cNvPr>
          <p:cNvSpPr/>
          <p:nvPr/>
        </p:nvSpPr>
        <p:spPr>
          <a:xfrm>
            <a:off x="4584700" y="60222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A20F3-3714-4F47-8807-6AF6E6F7F989}"/>
              </a:ext>
            </a:extLst>
          </p:cNvPr>
          <p:cNvSpPr/>
          <p:nvPr/>
        </p:nvSpPr>
        <p:spPr>
          <a:xfrm>
            <a:off x="5664200" y="30377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6C22AE-F40C-4D4C-9AE3-59EDB74DFD98}"/>
              </a:ext>
            </a:extLst>
          </p:cNvPr>
          <p:cNvSpPr/>
          <p:nvPr/>
        </p:nvSpPr>
        <p:spPr>
          <a:xfrm>
            <a:off x="2273300" y="30123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F0D356-24DE-5D41-AE21-064AE667AB8A}"/>
              </a:ext>
            </a:extLst>
          </p:cNvPr>
          <p:cNvSpPr/>
          <p:nvPr/>
        </p:nvSpPr>
        <p:spPr>
          <a:xfrm>
            <a:off x="4381500" y="19709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6D94A-2522-F94A-9EDF-ABD7DC796B71}"/>
              </a:ext>
            </a:extLst>
          </p:cNvPr>
          <p:cNvSpPr/>
          <p:nvPr/>
        </p:nvSpPr>
        <p:spPr>
          <a:xfrm>
            <a:off x="4368800" y="49681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104F7-53BD-4B46-AF57-22D53901931E}"/>
              </a:ext>
            </a:extLst>
          </p:cNvPr>
          <p:cNvSpPr txBox="1"/>
          <p:nvPr/>
        </p:nvSpPr>
        <p:spPr>
          <a:xfrm>
            <a:off x="5245100" y="2836335"/>
            <a:ext cx="179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F(X) &lt;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B4638-3966-BD49-B364-8005896614D8}"/>
              </a:ext>
            </a:extLst>
          </p:cNvPr>
          <p:cNvSpPr txBox="1"/>
          <p:nvPr/>
        </p:nvSpPr>
        <p:spPr>
          <a:xfrm>
            <a:off x="2171700" y="2874435"/>
            <a:ext cx="270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F(X) &gt;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B7A34E-AB15-5D44-9855-D06B18980680}"/>
              </a:ext>
            </a:extLst>
          </p:cNvPr>
          <p:cNvSpPr txBox="1"/>
          <p:nvPr/>
        </p:nvSpPr>
        <p:spPr>
          <a:xfrm>
            <a:off x="4533900" y="5960361"/>
            <a:ext cx="270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:  F(X) = 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182DCC-96A4-4D46-85F6-25D8C1689699}"/>
              </a:ext>
            </a:extLst>
          </p:cNvPr>
          <p:cNvCxnSpPr/>
          <p:nvPr/>
        </p:nvCxnSpPr>
        <p:spPr>
          <a:xfrm>
            <a:off x="3032479" y="1841500"/>
            <a:ext cx="307621" cy="129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1E16EB-76AD-7944-BAA9-AEAC89DCB2AD}"/>
              </a:ext>
            </a:extLst>
          </p:cNvPr>
          <p:cNvCxnSpPr/>
          <p:nvPr/>
        </p:nvCxnSpPr>
        <p:spPr>
          <a:xfrm flipH="1">
            <a:off x="3251200" y="1970935"/>
            <a:ext cx="101600" cy="251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BEFA20-DD6A-8E49-866C-A38D33E2F277}"/>
              </a:ext>
            </a:extLst>
          </p:cNvPr>
          <p:cNvSpPr txBox="1"/>
          <p:nvPr/>
        </p:nvSpPr>
        <p:spPr>
          <a:xfrm>
            <a:off x="212942" y="6394537"/>
            <a:ext cx="1075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Proof using the Brouwer Fixed Point. theorem</a:t>
            </a:r>
          </a:p>
        </p:txBody>
      </p:sp>
    </p:spTree>
    <p:extLst>
      <p:ext uri="{BB962C8B-B14F-4D97-AF65-F5344CB8AC3E}">
        <p14:creationId xmlns:p14="http://schemas.microsoft.com/office/powerpoint/2010/main" val="2009757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0"/>
            <a:ext cx="8479640" cy="5917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62322" y="5599316"/>
            <a:ext cx="890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                 Periodic solution    </a:t>
            </a:r>
            <a:r>
              <a:rPr lang="en-US" sz="2800" dirty="0">
                <a:solidFill>
                  <a:srgbClr val="0070C0"/>
                </a:solidFill>
              </a:rPr>
              <a:t>Period </a:t>
            </a:r>
            <a:r>
              <a:rPr lang="en-US" sz="3200" dirty="0"/>
              <a:t>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   = 147 </a:t>
            </a:r>
            <a:r>
              <a:rPr lang="en-US" sz="3600" dirty="0" err="1">
                <a:cs typeface="Times New Roman" panose="02020603050405020304" pitchFamily="18" charset="0"/>
              </a:rPr>
              <a:t>kyr</a:t>
            </a:r>
            <a:endParaRPr lang="en-US" sz="3600" dirty="0"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8FFEC-25C0-A743-965E-6A558332942B}"/>
              </a:ext>
            </a:extLst>
          </p:cNvPr>
          <p:cNvSpPr txBox="1"/>
          <p:nvPr/>
        </p:nvSpPr>
        <p:spPr>
          <a:xfrm>
            <a:off x="1585732" y="6111433"/>
            <a:ext cx="594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                             Frequency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65E0F-2F3A-144E-9687-7E795294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695" y="6184820"/>
            <a:ext cx="2387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4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2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2222" y="409220"/>
            <a:ext cx="6632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Periodic Solution:  </a:t>
            </a:r>
            <a:r>
              <a:rPr lang="en-US" sz="2800" dirty="0">
                <a:solidFill>
                  <a:srgbClr val="FF2CF7"/>
                </a:solidFill>
              </a:rPr>
              <a:t>Period T = 147 years</a:t>
            </a:r>
          </a:p>
        </p:txBody>
      </p:sp>
    </p:spTree>
    <p:extLst>
      <p:ext uri="{BB962C8B-B14F-4D97-AF65-F5344CB8AC3E}">
        <p14:creationId xmlns:p14="http://schemas.microsoft.com/office/powerpoint/2010/main" val="9424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57" y="395892"/>
            <a:ext cx="72574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            </a:t>
            </a:r>
            <a:r>
              <a:rPr lang="en-US" sz="3200" dirty="0">
                <a:solidFill>
                  <a:schemeClr val="accent4"/>
                </a:solidFill>
              </a:rPr>
              <a:t>Periodically Forced System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17346C-E763-5449-8B80-525B347ECBCB}"/>
              </a:ext>
            </a:extLst>
          </p:cNvPr>
          <p:cNvSpPr/>
          <p:nvPr/>
        </p:nvSpPr>
        <p:spPr>
          <a:xfrm>
            <a:off x="1736206" y="1101448"/>
            <a:ext cx="6065134" cy="15869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83" y="1286648"/>
            <a:ext cx="5337277" cy="10858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390" y="3073639"/>
            <a:ext cx="8913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There exist:    </a:t>
            </a:r>
            <a:r>
              <a:rPr lang="en-US" sz="2800" dirty="0">
                <a:solidFill>
                  <a:srgbClr val="0000FF"/>
                </a:solidFill>
              </a:rPr>
              <a:t>(</a:t>
            </a:r>
            <a:r>
              <a:rPr lang="en-US" sz="2800" dirty="0" err="1">
                <a:solidFill>
                  <a:srgbClr val="0000FF"/>
                </a:solidFill>
              </a:rPr>
              <a:t>m,n</a:t>
            </a:r>
            <a:r>
              <a:rPr lang="en-US" sz="2800" dirty="0">
                <a:solidFill>
                  <a:srgbClr val="0000FF"/>
                </a:solidFill>
              </a:rPr>
              <a:t>)          </a:t>
            </a:r>
            <a:r>
              <a:rPr lang="en-US" sz="2800" dirty="0" err="1">
                <a:solidFill>
                  <a:srgbClr val="FF2CF7"/>
                </a:solidFill>
              </a:rPr>
              <a:t>synchronised</a:t>
            </a:r>
            <a:r>
              <a:rPr lang="en-US" sz="2800" dirty="0">
                <a:solidFill>
                  <a:srgbClr val="0000FF"/>
                </a:solidFill>
              </a:rPr>
              <a:t>     periodic solutions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/>
              <a:t>m</a:t>
            </a:r>
            <a:r>
              <a:rPr lang="en-US" sz="2800" dirty="0">
                <a:solidFill>
                  <a:srgbClr val="0000FF"/>
                </a:solidFill>
              </a:rPr>
              <a:t>:  glacial cycles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n</a:t>
            </a:r>
            <a:r>
              <a:rPr lang="en-US" sz="2800" dirty="0">
                <a:solidFill>
                  <a:srgbClr val="0000FF"/>
                </a:solidFill>
              </a:rPr>
              <a:t>:   forcing cycles      </a:t>
            </a:r>
            <a:r>
              <a:rPr lang="en-US" sz="2800" dirty="0"/>
              <a:t>period =                      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4" y="5220197"/>
            <a:ext cx="1270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08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6" descr="A picture containing text, drawing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541713"/>
            <a:ext cx="51784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0" name="Picture 4" descr="A close up of a mans face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" y="-166688"/>
            <a:ext cx="5176838" cy="388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97675" y="1590675"/>
            <a:ext cx="1951038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j-cs"/>
              </a:rPr>
              <a:t>(1,2) periodic orbit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4025" y="4437063"/>
            <a:ext cx="1951038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j-cs"/>
              </a:rPr>
              <a:t>(1,3) periodic orbit</a:t>
            </a:r>
          </a:p>
        </p:txBody>
      </p:sp>
    </p:spTree>
    <p:extLst>
      <p:ext uri="{BB962C8B-B14F-4D97-AF65-F5344CB8AC3E}">
        <p14:creationId xmlns:p14="http://schemas.microsoft.com/office/powerpoint/2010/main" val="324617577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EF8FA88-D045-634E-AD6B-FB7F1726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41" y="416929"/>
            <a:ext cx="8039054" cy="6029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19270-54CF-004D-B594-ECFD2233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6446219"/>
            <a:ext cx="279400" cy="21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871DF-C87A-6C44-B884-60C61E0EA3B6}"/>
              </a:ext>
            </a:extLst>
          </p:cNvPr>
          <p:cNvSpPr txBox="1"/>
          <p:nvPr/>
        </p:nvSpPr>
        <p:spPr>
          <a:xfrm>
            <a:off x="3446086" y="1980540"/>
            <a:ext cx="11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(1,2)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53DD4-592D-7A40-92A1-3F32213C8ED3}"/>
              </a:ext>
            </a:extLst>
          </p:cNvPr>
          <p:cNvSpPr txBox="1"/>
          <p:nvPr/>
        </p:nvSpPr>
        <p:spPr>
          <a:xfrm>
            <a:off x="1703564" y="1284976"/>
            <a:ext cx="11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7C6D2-A45C-C043-8E56-E9BC6A7A9226}"/>
              </a:ext>
            </a:extLst>
          </p:cNvPr>
          <p:cNvSpPr txBox="1"/>
          <p:nvPr/>
        </p:nvSpPr>
        <p:spPr>
          <a:xfrm>
            <a:off x="6952950" y="4485795"/>
            <a:ext cx="11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(1,4)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63A55-C35E-2A42-BBB1-848EF7510575}"/>
              </a:ext>
            </a:extLst>
          </p:cNvPr>
          <p:cNvSpPr txBox="1"/>
          <p:nvPr/>
        </p:nvSpPr>
        <p:spPr>
          <a:xfrm>
            <a:off x="6324454" y="2647351"/>
            <a:ext cx="11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(1,3)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6D673-BDCF-2947-A10B-A64C3F944A2B}"/>
              </a:ext>
            </a:extLst>
          </p:cNvPr>
          <p:cNvSpPr txBox="1"/>
          <p:nvPr/>
        </p:nvSpPr>
        <p:spPr>
          <a:xfrm>
            <a:off x="3534751" y="5036439"/>
            <a:ext cx="11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(2,5)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D0896A-DE89-2F4D-AB8F-5B64DF088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55" y="3270250"/>
            <a:ext cx="254000" cy="31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75035B-D6B4-954C-A73A-5AF261D053C5}"/>
              </a:ext>
            </a:extLst>
          </p:cNvPr>
          <p:cNvSpPr txBox="1"/>
          <p:nvPr/>
        </p:nvSpPr>
        <p:spPr>
          <a:xfrm>
            <a:off x="2409461" y="46300"/>
            <a:ext cx="5854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      Regions of existence </a:t>
            </a: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C7FA6DE8-528B-FF45-B403-175EBC8C728B}"/>
              </a:ext>
            </a:extLst>
          </p:cNvPr>
          <p:cNvSpPr/>
          <p:nvPr/>
        </p:nvSpPr>
        <p:spPr>
          <a:xfrm>
            <a:off x="5824603" y="2911324"/>
            <a:ext cx="363255" cy="369332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51B59-6718-5E43-A012-C76A13ACD228}"/>
              </a:ext>
            </a:extLst>
          </p:cNvPr>
          <p:cNvSpPr txBox="1"/>
          <p:nvPr/>
        </p:nvSpPr>
        <p:spPr>
          <a:xfrm>
            <a:off x="5423770" y="3353844"/>
            <a:ext cx="1402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Physical values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483446-CFE6-E94B-8397-F176F934B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654" y="5814427"/>
            <a:ext cx="6731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36AC72-A768-C14E-B0C1-53E1D9D59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045" y="5820775"/>
            <a:ext cx="685800" cy="355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DAB984-1C05-9642-A6DD-8A02DDC19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868" y="5878653"/>
            <a:ext cx="673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63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01A377-F46D-B948-9BCA-2B55B7B53386}"/>
              </a:ext>
            </a:extLst>
          </p:cNvPr>
          <p:cNvSpPr txBox="1"/>
          <p:nvPr/>
        </p:nvSpPr>
        <p:spPr>
          <a:xfrm>
            <a:off x="729206" y="219918"/>
            <a:ext cx="79286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Algebraic Conditions for a (1,n) periodic orbit: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AF1EA4-A30F-1645-9DF2-129B143DFD69}"/>
              </a:ext>
            </a:extLst>
          </p:cNvPr>
          <p:cNvSpPr/>
          <p:nvPr/>
        </p:nvSpPr>
        <p:spPr>
          <a:xfrm>
            <a:off x="1116959" y="1122742"/>
            <a:ext cx="7320985" cy="4166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18AEA-25EA-ED45-969B-BB085E65D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83" y="1286648"/>
            <a:ext cx="5337277" cy="1085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5DB71-83EA-2248-8F3E-B2D1F9122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2626885"/>
            <a:ext cx="52705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C0A32-6010-A847-A007-49345B889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650" y="3506567"/>
            <a:ext cx="28067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8B96E-36F7-4547-89CF-14FA64674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750" y="4232318"/>
            <a:ext cx="2730500" cy="939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77DF71-7B32-4A4F-A5D5-EB08D6BD3BC6}"/>
              </a:ext>
            </a:extLst>
          </p:cNvPr>
          <p:cNvSpPr txBox="1"/>
          <p:nvPr/>
        </p:nvSpPr>
        <p:spPr>
          <a:xfrm>
            <a:off x="335667" y="5906867"/>
            <a:ext cx="2407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Physical if: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44D39D-E55B-9745-BD48-F04DF376B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5536478"/>
            <a:ext cx="4572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90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7D5FB9-CFC4-9F4C-A135-F30194236F1A}"/>
              </a:ext>
            </a:extLst>
          </p:cNvPr>
          <p:cNvSpPr txBox="1"/>
          <p:nvPr/>
        </p:nvSpPr>
        <p:spPr>
          <a:xfrm>
            <a:off x="439838" y="486137"/>
            <a:ext cx="82411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Small 𝜇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0070C0"/>
                </a:solidFill>
              </a:rPr>
              <a:t>Look for (</a:t>
            </a:r>
            <a:r>
              <a:rPr lang="en-US" sz="3200" dirty="0" err="1">
                <a:solidFill>
                  <a:srgbClr val="0070C0"/>
                </a:solidFill>
              </a:rPr>
              <a:t>m,n</a:t>
            </a:r>
            <a:r>
              <a:rPr lang="en-US" sz="3200" dirty="0">
                <a:solidFill>
                  <a:srgbClr val="0070C0"/>
                </a:solidFill>
              </a:rPr>
              <a:t>) periodic solutions which are perturbations of the </a:t>
            </a:r>
            <a:r>
              <a:rPr lang="en-US" sz="3200" dirty="0">
                <a:solidFill>
                  <a:srgbClr val="FF2CF7"/>
                </a:solidFill>
              </a:rPr>
              <a:t>unforced periodic solution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625BB6-8E25-9E4D-910D-6AF2006E75B1}"/>
              </a:ext>
            </a:extLst>
          </p:cNvPr>
          <p:cNvSpPr/>
          <p:nvPr/>
        </p:nvSpPr>
        <p:spPr>
          <a:xfrm>
            <a:off x="1527859" y="3810966"/>
            <a:ext cx="6192456" cy="21268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4B3D3-B2C7-1C4F-A425-1DCC1DD1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57" y="4245309"/>
            <a:ext cx="4667652" cy="13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1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Box 3">
            <a:extLst>
              <a:ext uri="{FF2B5EF4-FFF2-40B4-BE49-F238E27FC236}">
                <a16:creationId xmlns:a16="http://schemas.microsoft.com/office/drawing/2014/main" id="{18B49541-CAA8-DE2D-4956-931765FE5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640823"/>
            <a:ext cx="2563994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</a:t>
            </a:r>
            <a:r>
              <a:rPr lang="en-US" sz="32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climate models 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are based on (stochastic) mathematics, coupled with physics, chemistry, biology, astrophysics, ..</a:t>
            </a:r>
          </a:p>
        </p:txBody>
      </p:sp>
      <p:graphicFrame>
        <p:nvGraphicFramePr>
          <p:cNvPr id="118788" name="TextBox 4">
            <a:extLst>
              <a:ext uri="{FF2B5EF4-FFF2-40B4-BE49-F238E27FC236}">
                <a16:creationId xmlns:a16="http://schemas.microsoft.com/office/drawing/2014/main" id="{8ADE8BC4-4DB5-3519-95AE-77067F62C78F}"/>
              </a:ext>
            </a:extLst>
          </p:cNvPr>
          <p:cNvGraphicFramePr/>
          <p:nvPr/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u0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2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3111" y="663222"/>
            <a:ext cx="5602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</a:t>
            </a:r>
            <a:r>
              <a:rPr lang="en-US" sz="3200" dirty="0">
                <a:solidFill>
                  <a:srgbClr val="0070C0"/>
                </a:solidFill>
              </a:rPr>
              <a:t>Small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96797-F15C-8444-BC35-A5907036D487}"/>
              </a:ext>
            </a:extLst>
          </p:cNvPr>
          <p:cNvSpPr txBox="1"/>
          <p:nvPr/>
        </p:nvSpPr>
        <p:spPr>
          <a:xfrm>
            <a:off x="1851951" y="1537365"/>
            <a:ext cx="8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3F0F9-4F9F-6E48-B40C-2DC5A63CFCB3}"/>
              </a:ext>
            </a:extLst>
          </p:cNvPr>
          <p:cNvSpPr txBox="1"/>
          <p:nvPr/>
        </p:nvSpPr>
        <p:spPr>
          <a:xfrm>
            <a:off x="3265993" y="1666615"/>
            <a:ext cx="8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46100-1211-674C-94D1-DF08312679B2}"/>
              </a:ext>
            </a:extLst>
          </p:cNvPr>
          <p:cNvSpPr txBox="1"/>
          <p:nvPr/>
        </p:nvSpPr>
        <p:spPr>
          <a:xfrm>
            <a:off x="4772631" y="1425474"/>
            <a:ext cx="8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75D1B-53E5-F24C-B5B1-AA3AFCDDAD33}"/>
              </a:ext>
            </a:extLst>
          </p:cNvPr>
          <p:cNvSpPr txBox="1"/>
          <p:nvPr/>
        </p:nvSpPr>
        <p:spPr>
          <a:xfrm>
            <a:off x="6429740" y="1450555"/>
            <a:ext cx="8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6FC2E-9546-F74B-814E-414CC9F729C0}"/>
              </a:ext>
            </a:extLst>
          </p:cNvPr>
          <p:cNvSpPr txBox="1"/>
          <p:nvPr/>
        </p:nvSpPr>
        <p:spPr>
          <a:xfrm>
            <a:off x="2687259" y="1712915"/>
            <a:ext cx="8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FF480-2D47-3E45-9031-F2D6A66B1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008" y="726776"/>
            <a:ext cx="1651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6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B05322D-BB79-9A4B-BA73-48F1CC0FA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52" y="581346"/>
            <a:ext cx="8368872" cy="6276654"/>
          </a:xfrm>
          <a:prstGeom prst="rect">
            <a:avLst/>
          </a:prstGeom>
        </p:spPr>
      </p:pic>
      <p:pic>
        <p:nvPicPr>
          <p:cNvPr id="6" name="Picture 5" descr="1121b.jpg">
            <a:extLst>
              <a:ext uri="{FF2B5EF4-FFF2-40B4-BE49-F238E27FC236}">
                <a16:creationId xmlns:a16="http://schemas.microsoft.com/office/drawing/2014/main" id="{0B2BCE29-A1BF-A34B-89CF-E5109F691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89" y="125163"/>
            <a:ext cx="1701478" cy="1275046"/>
          </a:xfrm>
          <a:prstGeom prst="rect">
            <a:avLst/>
          </a:prstGeom>
        </p:spPr>
      </p:pic>
      <p:pic>
        <p:nvPicPr>
          <p:cNvPr id="7" name="Picture 6" descr="1121c.jpg">
            <a:extLst>
              <a:ext uri="{FF2B5EF4-FFF2-40B4-BE49-F238E27FC236}">
                <a16:creationId xmlns:a16="http://schemas.microsoft.com/office/drawing/2014/main" id="{5BF4B3E9-DD95-A847-8135-A6924B89E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993" y="1041723"/>
            <a:ext cx="1495994" cy="11210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C79220-0050-1242-94F9-CC7BA33A6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294" y="313418"/>
            <a:ext cx="1435100" cy="41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8815E4-8A87-6B44-9773-7D7DB3829001}"/>
              </a:ext>
            </a:extLst>
          </p:cNvPr>
          <p:cNvSpPr txBox="1"/>
          <p:nvPr/>
        </p:nvSpPr>
        <p:spPr>
          <a:xfrm>
            <a:off x="2154475" y="250521"/>
            <a:ext cx="223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Physical </a:t>
            </a:r>
          </a:p>
        </p:txBody>
      </p:sp>
    </p:spTree>
    <p:extLst>
      <p:ext uri="{BB962C8B-B14F-4D97-AF65-F5344CB8AC3E}">
        <p14:creationId xmlns:p14="http://schemas.microsoft.com/office/powerpoint/2010/main" val="3673640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025pp11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34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F2A3F379-D0BF-3E47-9573-758639C2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6" y="300942"/>
            <a:ext cx="7980744" cy="5985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F7BCB5-7740-B14C-AFE8-4DA73FCE8AD9}"/>
              </a:ext>
            </a:extLst>
          </p:cNvPr>
          <p:cNvSpPr txBox="1"/>
          <p:nvPr/>
        </p:nvSpPr>
        <p:spPr>
          <a:xfrm>
            <a:off x="4571999" y="1192192"/>
            <a:ext cx="93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ADD5B-57E4-AF42-B93A-53BC6BC1C0A2}"/>
              </a:ext>
            </a:extLst>
          </p:cNvPr>
          <p:cNvSpPr txBox="1"/>
          <p:nvPr/>
        </p:nvSpPr>
        <p:spPr>
          <a:xfrm>
            <a:off x="5418878" y="1865450"/>
            <a:ext cx="93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488F1-20A6-3741-BECF-2E0E56E113DF}"/>
              </a:ext>
            </a:extLst>
          </p:cNvPr>
          <p:cNvSpPr txBox="1"/>
          <p:nvPr/>
        </p:nvSpPr>
        <p:spPr>
          <a:xfrm>
            <a:off x="1597306" y="4745620"/>
            <a:ext cx="130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graze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DE9F1A-57CD-CD4D-BF34-D938A9D98245}"/>
              </a:ext>
            </a:extLst>
          </p:cNvPr>
          <p:cNvCxnSpPr/>
          <p:nvPr/>
        </p:nvCxnSpPr>
        <p:spPr>
          <a:xfrm flipV="1">
            <a:off x="2002420" y="4433104"/>
            <a:ext cx="555585" cy="312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ECD9E7-5150-804A-9340-C955056D6F91}"/>
              </a:ext>
            </a:extLst>
          </p:cNvPr>
          <p:cNvSpPr txBox="1"/>
          <p:nvPr/>
        </p:nvSpPr>
        <p:spPr>
          <a:xfrm>
            <a:off x="2210765" y="127320"/>
            <a:ext cx="414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Grazing transition</a:t>
            </a:r>
          </a:p>
        </p:txBody>
      </p:sp>
    </p:spTree>
    <p:extLst>
      <p:ext uri="{BB962C8B-B14F-4D97-AF65-F5344CB8AC3E}">
        <p14:creationId xmlns:p14="http://schemas.microsoft.com/office/powerpoint/2010/main" val="322898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u25tFep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4211" y="-5620536"/>
            <a:ext cx="18014129" cy="13499348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02" y="4306433"/>
            <a:ext cx="4254500" cy="5461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160535" y="3643062"/>
            <a:ext cx="1449698" cy="551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052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1556" y="578556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Grazing map</a:t>
            </a:r>
          </a:p>
        </p:txBody>
      </p:sp>
      <p:pic>
        <p:nvPicPr>
          <p:cNvPr id="5" name="Picture 4" descr="mu25eps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2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7172" y="809387"/>
            <a:ext cx="6234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 Poincare Map: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0355" y="2584445"/>
            <a:ext cx="404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04A7B"/>
                </a:solidFill>
              </a:rPr>
              <a:t>Smoothed discontinuity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83695" y="2865038"/>
            <a:ext cx="915507" cy="14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44474" y="4282789"/>
            <a:ext cx="435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04A7B"/>
                </a:solidFill>
              </a:rPr>
              <a:t>Locally square-root </a:t>
            </a:r>
            <a:r>
              <a:rPr lang="en-US" sz="2400" dirty="0" err="1">
                <a:solidFill>
                  <a:srgbClr val="604A7B"/>
                </a:solidFill>
              </a:rPr>
              <a:t>behaviour</a:t>
            </a:r>
            <a:endParaRPr lang="en-US" sz="2400" dirty="0">
              <a:solidFill>
                <a:srgbClr val="604A7B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206563" y="4568078"/>
            <a:ext cx="915507" cy="14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178" y="843132"/>
            <a:ext cx="5003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13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91962" y="1196226"/>
            <a:ext cx="8800685" cy="18607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52" y="1640623"/>
            <a:ext cx="8154661" cy="1005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368" y="354438"/>
            <a:ext cx="829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sz="2800" dirty="0">
                <a:solidFill>
                  <a:srgbClr val="604A7B"/>
                </a:solidFill>
              </a:rPr>
              <a:t> Local form of the Grazing Poincare Map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9718" y="3692066"/>
            <a:ext cx="81841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Introduces </a:t>
            </a:r>
            <a:r>
              <a:rPr lang="en-US" sz="2800" dirty="0">
                <a:solidFill>
                  <a:srgbClr val="0070C0"/>
                </a:solidFill>
              </a:rPr>
              <a:t>very significant stretching to the phase space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solidFill>
                  <a:srgbClr val="FF2CF7"/>
                </a:solidFill>
              </a:rPr>
              <a:t>Leads to large  transitions  between states under small perturbations</a:t>
            </a:r>
          </a:p>
        </p:txBody>
      </p:sp>
    </p:spTree>
    <p:extLst>
      <p:ext uri="{BB962C8B-B14F-4D97-AF65-F5344CB8AC3E}">
        <p14:creationId xmlns:p14="http://schemas.microsoft.com/office/powerpoint/2010/main" val="3624247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B23009F-385E-4346-8218-F38105D7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59390"/>
            <a:ext cx="7620000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ADF6B6-8040-1744-856C-87CA30BDB7C9}"/>
              </a:ext>
            </a:extLst>
          </p:cNvPr>
          <p:cNvSpPr txBox="1"/>
          <p:nvPr/>
        </p:nvSpPr>
        <p:spPr>
          <a:xfrm>
            <a:off x="1585732" y="138896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73D23-C2A7-9C44-AE03-E810E8052BFF}"/>
              </a:ext>
            </a:extLst>
          </p:cNvPr>
          <p:cNvSpPr txBox="1"/>
          <p:nvPr/>
        </p:nvSpPr>
        <p:spPr>
          <a:xfrm>
            <a:off x="3634451" y="2928395"/>
            <a:ext cx="93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4199C-2426-FB4C-B793-A973FA9ED429}"/>
              </a:ext>
            </a:extLst>
          </p:cNvPr>
          <p:cNvSpPr txBox="1"/>
          <p:nvPr/>
        </p:nvSpPr>
        <p:spPr>
          <a:xfrm>
            <a:off x="4018345" y="4932743"/>
            <a:ext cx="93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18241-9752-2D47-B653-EBFD0BB644C2}"/>
              </a:ext>
            </a:extLst>
          </p:cNvPr>
          <p:cNvSpPr txBox="1"/>
          <p:nvPr/>
        </p:nvSpPr>
        <p:spPr>
          <a:xfrm>
            <a:off x="5247190" y="5061993"/>
            <a:ext cx="93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E6B53-D506-DA48-9617-3AD41993D045}"/>
              </a:ext>
            </a:extLst>
          </p:cNvPr>
          <p:cNvSpPr txBox="1"/>
          <p:nvPr/>
        </p:nvSpPr>
        <p:spPr>
          <a:xfrm>
            <a:off x="6817489" y="5302075"/>
            <a:ext cx="48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21D50-D236-A441-90AE-DCD5D2F471D8}"/>
              </a:ext>
            </a:extLst>
          </p:cNvPr>
          <p:cNvSpPr txBox="1"/>
          <p:nvPr/>
        </p:nvSpPr>
        <p:spPr>
          <a:xfrm>
            <a:off x="5150734" y="1758294"/>
            <a:ext cx="90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Grazing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2F3A4-5DCE-A541-8FFD-E076A45AC45B}"/>
              </a:ext>
            </a:extLst>
          </p:cNvPr>
          <p:cNvSpPr txBox="1"/>
          <p:nvPr/>
        </p:nvSpPr>
        <p:spPr>
          <a:xfrm>
            <a:off x="115750" y="6273480"/>
            <a:ext cx="8993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Grazing is the DOMINANT form of transition between states</a:t>
            </a:r>
          </a:p>
        </p:txBody>
      </p:sp>
    </p:spTree>
    <p:extLst>
      <p:ext uri="{BB962C8B-B14F-4D97-AF65-F5344CB8AC3E}">
        <p14:creationId xmlns:p14="http://schemas.microsoft.com/office/powerpoint/2010/main" val="3446577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4" descr="A close up of a map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1196975"/>
            <a:ext cx="6689725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95513" y="1665465"/>
            <a:ext cx="26163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j-cs"/>
              </a:rPr>
              <a:t>(1,2) periodic orbit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5825" y="3644900"/>
            <a:ext cx="195103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j-cs"/>
              </a:rPr>
              <a:t>(1,3) periodic orbit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41" y="397228"/>
            <a:ext cx="1435100" cy="419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5225" y="242007"/>
            <a:ext cx="65757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Coexistence of period 2 and period 3</a:t>
            </a:r>
          </a:p>
        </p:txBody>
      </p:sp>
      <p:pic>
        <p:nvPicPr>
          <p:cNvPr id="10" name="Picture 6" descr="A picture containing text, drawing&#10;&#10;Description automatically genera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57" y="752942"/>
            <a:ext cx="2344525" cy="151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A close up of a mans face&#10;&#10;Description automatically genera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06" y="3052921"/>
            <a:ext cx="1500663" cy="112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53235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1550" y="6092825"/>
            <a:ext cx="7129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  <a:ea typeface="ＭＳ Ｐゴシック" panose="020B0600070205080204" pitchFamily="34" charset="-128"/>
                <a:cs typeface="+mn-cs"/>
              </a:rPr>
              <a:t>                     </a:t>
            </a:r>
            <a:r>
              <a:rPr lang="en-US" dirty="0">
                <a:solidFill>
                  <a:srgbClr val="0070C0"/>
                </a:solidFill>
                <a:latin typeface="+mn-lt"/>
                <a:ea typeface="ＭＳ Ｐゴシック" panose="020B0600070205080204" pitchFamily="34" charset="-128"/>
                <a:cs typeface="+mn-cs"/>
              </a:rPr>
              <a:t>Transition similar to the MPT</a:t>
            </a:r>
          </a:p>
        </p:txBody>
      </p:sp>
      <p:pic>
        <p:nvPicPr>
          <p:cNvPr id="65538" name="Picture 8" descr="A close up of a device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78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1979613" y="4365625"/>
            <a:ext cx="3313112" cy="18716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113" y="6021388"/>
            <a:ext cx="15843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Graze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4438" y="1122386"/>
            <a:ext cx="116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(2,4)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75656" y="377825"/>
            <a:ext cx="72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(1,3)</a:t>
            </a:r>
          </a:p>
        </p:txBody>
      </p:sp>
    </p:spTree>
    <p:extLst>
      <p:ext uri="{BB962C8B-B14F-4D97-AF65-F5344CB8AC3E}">
        <p14:creationId xmlns:p14="http://schemas.microsoft.com/office/powerpoint/2010/main" val="233447830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288" y="-28393"/>
            <a:ext cx="8748712" cy="7817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sz="2800" dirty="0">
              <a:solidFill>
                <a:srgbClr val="FF2CF7"/>
              </a:solidFill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>
              <a:defRPr/>
            </a:pPr>
            <a:r>
              <a:rPr lang="en-US" sz="2800" dirty="0">
                <a:solidFill>
                  <a:srgbClr val="7030A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EMICS:  Typically  low-dimensional  dynamical systems</a:t>
            </a:r>
          </a:p>
          <a:p>
            <a:pPr>
              <a:defRPr/>
            </a:pPr>
            <a:endParaRPr lang="en-US" sz="2800" dirty="0"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A. Classical smooth dynamical systems:  </a:t>
            </a:r>
          </a:p>
          <a:p>
            <a:pPr>
              <a:defRPr/>
            </a:pPr>
            <a:endParaRPr lang="en-US" sz="2800" dirty="0"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>
              <a:defRPr/>
            </a:pP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Smooth evolution. </a:t>
            </a:r>
            <a:r>
              <a:rPr lang="en-US" sz="2800" dirty="0" err="1">
                <a:solidFill>
                  <a:srgbClr val="7030A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Hopf</a:t>
            </a:r>
            <a:r>
              <a:rPr lang="en-US" sz="2800" dirty="0">
                <a:solidFill>
                  <a:srgbClr val="7030A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/cyclic fold/saddle-node bifurcations, and smooth tipping points 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for transitions</a:t>
            </a:r>
          </a:p>
          <a:p>
            <a:pPr>
              <a:defRPr/>
            </a:pPr>
            <a:endParaRPr lang="en-US" sz="2800" dirty="0"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>
              <a:defRPr/>
            </a:pPr>
            <a:endParaRPr lang="en-US" sz="2800" dirty="0"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>
              <a:defRPr/>
            </a:pPr>
            <a:r>
              <a:rPr lang="en-US" sz="2800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B. </a:t>
            </a:r>
            <a:r>
              <a:rPr lang="en-US" sz="3600" dirty="0">
                <a:solidFill>
                  <a:srgbClr val="00206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Non-smooth</a:t>
            </a:r>
            <a:r>
              <a:rPr lang="en-US" sz="2800" dirty="0">
                <a:solidFill>
                  <a:srgbClr val="0070C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 dynamical systems and relaxation oscillators: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>
              <a:defRPr/>
            </a:pPr>
            <a:endParaRPr lang="en-US" sz="2800" dirty="0">
              <a:latin typeface="+mj-lt"/>
              <a:ea typeface="ＭＳ Ｐゴシック" panose="020B0600070205080204" pitchFamily="34" charset="-128"/>
              <a:cs typeface="+mn-cs"/>
            </a:endParaRPr>
          </a:p>
          <a:p>
            <a:pPr>
              <a:defRPr/>
            </a:pP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Switches and very different time-scales for the evolution. </a:t>
            </a:r>
            <a:r>
              <a:rPr lang="en-US" sz="2800" dirty="0">
                <a:solidFill>
                  <a:srgbClr val="7030A0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Grazing bifurcations, non-smooth folds and non-smooth tipping points</a:t>
            </a:r>
            <a:r>
              <a:rPr lang="en-US" sz="2800" dirty="0">
                <a:solidFill>
                  <a:srgbClr val="FF2CF7"/>
                </a:solidFill>
                <a:latin typeface="+mj-lt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2800" dirty="0">
                <a:latin typeface="+mj-lt"/>
                <a:ea typeface="ＭＳ Ｐゴシック" panose="020B0600070205080204" pitchFamily="34" charset="-128"/>
                <a:cs typeface="+mn-cs"/>
              </a:rPr>
              <a:t>for transitions.</a:t>
            </a:r>
          </a:p>
          <a:p>
            <a:pPr>
              <a:defRPr/>
            </a:pPr>
            <a:endParaRPr lang="en-US" sz="2800" dirty="0">
              <a:latin typeface="Arial Black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>
              <a:defRPr/>
            </a:pPr>
            <a:endParaRPr lang="en-US" sz="2800" dirty="0">
              <a:latin typeface="Arial Black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>
              <a:defRPr/>
            </a:pPr>
            <a:endParaRPr lang="en-US" dirty="0">
              <a:latin typeface="Arial Black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29223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495778" y="2794000"/>
            <a:ext cx="6307666" cy="12841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111" y="465670"/>
            <a:ext cx="76341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064A2"/>
                </a:solidFill>
              </a:rPr>
              <a:t>                   Links to climate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9667" y="1337588"/>
            <a:ext cx="8240889" cy="264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Milankovich</a:t>
            </a:r>
            <a:r>
              <a:rPr lang="en-US" sz="2800" dirty="0"/>
              <a:t> forcing has dominant term of 41 </a:t>
            </a:r>
            <a:r>
              <a:rPr lang="en-US" sz="2800" dirty="0" err="1"/>
              <a:t>kyr</a:t>
            </a:r>
            <a:r>
              <a:rPr lang="en-US" sz="2800" dirty="0"/>
              <a:t> period which in non dimensional units has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89" y="3247673"/>
            <a:ext cx="4978400" cy="41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7" y="4473220"/>
            <a:ext cx="8240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these values there exists a </a:t>
            </a:r>
            <a:r>
              <a:rPr lang="en-US" sz="3200" dirty="0">
                <a:solidFill>
                  <a:srgbClr val="FF0000"/>
                </a:solidFill>
              </a:rPr>
              <a:t>very stable </a:t>
            </a:r>
            <a:r>
              <a:rPr lang="en-US" sz="3200" dirty="0"/>
              <a:t>(1,3) periodic orbit of period   </a:t>
            </a:r>
            <a:r>
              <a:rPr lang="en-US" sz="3200" dirty="0">
                <a:solidFill>
                  <a:srgbClr val="0000FF"/>
                </a:solidFill>
              </a:rPr>
              <a:t>T = 123 </a:t>
            </a:r>
            <a:r>
              <a:rPr lang="en-US" sz="3200" dirty="0" err="1">
                <a:solidFill>
                  <a:srgbClr val="0000FF"/>
                </a:solidFill>
              </a:rPr>
              <a:t>kYr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241" y="6010672"/>
            <a:ext cx="884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Orbit persists when extra terms are added to the forcing</a:t>
            </a:r>
          </a:p>
        </p:txBody>
      </p:sp>
    </p:spTree>
    <p:extLst>
      <p:ext uri="{BB962C8B-B14F-4D97-AF65-F5344CB8AC3E}">
        <p14:creationId xmlns:p14="http://schemas.microsoft.com/office/powerpoint/2010/main" val="3135155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EF8FA88-D045-634E-AD6B-FB7F1726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41" y="416929"/>
            <a:ext cx="8039054" cy="6029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19270-54CF-004D-B594-ECFD2233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6446219"/>
            <a:ext cx="279400" cy="21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871DF-C87A-6C44-B884-60C61E0EA3B6}"/>
              </a:ext>
            </a:extLst>
          </p:cNvPr>
          <p:cNvSpPr txBox="1"/>
          <p:nvPr/>
        </p:nvSpPr>
        <p:spPr>
          <a:xfrm>
            <a:off x="3446086" y="1980540"/>
            <a:ext cx="11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(1,2)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53DD4-592D-7A40-92A1-3F32213C8ED3}"/>
              </a:ext>
            </a:extLst>
          </p:cNvPr>
          <p:cNvSpPr txBox="1"/>
          <p:nvPr/>
        </p:nvSpPr>
        <p:spPr>
          <a:xfrm>
            <a:off x="1703564" y="1284976"/>
            <a:ext cx="11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7C6D2-A45C-C043-8E56-E9BC6A7A9226}"/>
              </a:ext>
            </a:extLst>
          </p:cNvPr>
          <p:cNvSpPr txBox="1"/>
          <p:nvPr/>
        </p:nvSpPr>
        <p:spPr>
          <a:xfrm>
            <a:off x="6952950" y="4485795"/>
            <a:ext cx="11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(1,4)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63A55-C35E-2A42-BBB1-848EF7510575}"/>
              </a:ext>
            </a:extLst>
          </p:cNvPr>
          <p:cNvSpPr txBox="1"/>
          <p:nvPr/>
        </p:nvSpPr>
        <p:spPr>
          <a:xfrm>
            <a:off x="6324454" y="2647351"/>
            <a:ext cx="11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(1,3)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6D673-BDCF-2947-A10B-A64C3F944A2B}"/>
              </a:ext>
            </a:extLst>
          </p:cNvPr>
          <p:cNvSpPr txBox="1"/>
          <p:nvPr/>
        </p:nvSpPr>
        <p:spPr>
          <a:xfrm>
            <a:off x="3534751" y="5036439"/>
            <a:ext cx="11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(2,5)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D0896A-DE89-2F4D-AB8F-5B64DF088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55" y="3270250"/>
            <a:ext cx="254000" cy="31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75035B-D6B4-954C-A73A-5AF261D053C5}"/>
              </a:ext>
            </a:extLst>
          </p:cNvPr>
          <p:cNvSpPr txBox="1"/>
          <p:nvPr/>
        </p:nvSpPr>
        <p:spPr>
          <a:xfrm>
            <a:off x="2409461" y="46300"/>
            <a:ext cx="5854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      Regions of existence </a:t>
            </a: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C7FA6DE8-528B-FF45-B403-175EBC8C728B}"/>
              </a:ext>
            </a:extLst>
          </p:cNvPr>
          <p:cNvSpPr/>
          <p:nvPr/>
        </p:nvSpPr>
        <p:spPr>
          <a:xfrm>
            <a:off x="5824603" y="2911324"/>
            <a:ext cx="363255" cy="369332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51B59-6718-5E43-A012-C76A13ACD228}"/>
              </a:ext>
            </a:extLst>
          </p:cNvPr>
          <p:cNvSpPr txBox="1"/>
          <p:nvPr/>
        </p:nvSpPr>
        <p:spPr>
          <a:xfrm>
            <a:off x="5423770" y="3353844"/>
            <a:ext cx="1402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Physical values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483446-CFE6-E94B-8397-F176F934B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654" y="5814427"/>
            <a:ext cx="6731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36AC72-A768-C14E-B0C1-53E1D9D59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045" y="5820775"/>
            <a:ext cx="685800" cy="355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DAB984-1C05-9642-A6DD-8A02DDC19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868" y="5878653"/>
            <a:ext cx="673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86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tsof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66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 descr="Fqpdmu05omega03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4625"/>
            <a:ext cx="6115050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775" y="3644900"/>
            <a:ext cx="7488238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3"/>
          <p:cNvSpPr txBox="1">
            <a:spLocks noChangeArrowheads="1"/>
          </p:cNvSpPr>
          <p:nvPr/>
        </p:nvSpPr>
        <p:spPr bwMode="auto">
          <a:xfrm>
            <a:off x="6516688" y="1557338"/>
            <a:ext cx="2087562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solidFill>
                  <a:srgbClr val="0000FF"/>
                </a:solidFill>
                <a:latin typeface="+mn-lt"/>
              </a:rPr>
              <a:t>PP04 model with quasi-periodic forcing</a:t>
            </a:r>
          </a:p>
        </p:txBody>
      </p:sp>
      <p:sp>
        <p:nvSpPr>
          <p:cNvPr id="53252" name="TextBox 4"/>
          <p:cNvSpPr txBox="1">
            <a:spLocks noChangeArrowheads="1"/>
          </p:cNvSpPr>
          <p:nvPr/>
        </p:nvSpPr>
        <p:spPr bwMode="auto">
          <a:xfrm>
            <a:off x="6588125" y="5084763"/>
            <a:ext cx="223202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solidFill>
                  <a:srgbClr val="CC66FF"/>
                </a:solidFill>
                <a:latin typeface="+mj-lt"/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47048028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CDD37FE-D3C0-1644-A1D0-AAB05DED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7" y="1730550"/>
            <a:ext cx="8492390" cy="41512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9AB7E7-F2DE-444D-A51A-E2C97380ECA7}"/>
              </a:ext>
            </a:extLst>
          </p:cNvPr>
          <p:cNvSpPr/>
          <p:nvPr/>
        </p:nvSpPr>
        <p:spPr>
          <a:xfrm>
            <a:off x="-787079" y="469508"/>
            <a:ext cx="10394065" cy="8425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1916492" y="123537"/>
            <a:ext cx="13073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0070C0"/>
                </a:solidFill>
              </a:rPr>
              <a:t>2. Tipping in non-smooth models of AMOC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12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0CE592-8603-D74B-8F79-798FE783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68904"/>
            <a:ext cx="8280400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D18805-24BE-914D-B2F1-63F3407D8629}"/>
              </a:ext>
            </a:extLst>
          </p:cNvPr>
          <p:cNvSpPr txBox="1"/>
          <p:nvPr/>
        </p:nvSpPr>
        <p:spPr>
          <a:xfrm>
            <a:off x="601884" y="5995686"/>
            <a:ext cx="838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                Do we see tipping in this system?</a:t>
            </a:r>
          </a:p>
        </p:txBody>
      </p:sp>
    </p:spTree>
    <p:extLst>
      <p:ext uri="{BB962C8B-B14F-4D97-AF65-F5344CB8AC3E}">
        <p14:creationId xmlns:p14="http://schemas.microsoft.com/office/powerpoint/2010/main" val="2348262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A7B291-E73D-E248-8739-316625717120}"/>
              </a:ext>
            </a:extLst>
          </p:cNvPr>
          <p:cNvSpPr txBox="1"/>
          <p:nvPr/>
        </p:nvSpPr>
        <p:spPr>
          <a:xfrm>
            <a:off x="1377387" y="324091"/>
            <a:ext cx="8299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            Tipping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BE90A-4A62-F049-B63A-9B6B11589B13}"/>
              </a:ext>
            </a:extLst>
          </p:cNvPr>
          <p:cNvSpPr txBox="1"/>
          <p:nvPr/>
        </p:nvSpPr>
        <p:spPr>
          <a:xfrm>
            <a:off x="185980" y="1099594"/>
            <a:ext cx="89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Arise in systems where small parameter changes can have large effects</a:t>
            </a:r>
          </a:p>
          <a:p>
            <a:endParaRPr lang="en-US" sz="2800" dirty="0"/>
          </a:p>
          <a:p>
            <a:r>
              <a:rPr lang="en-US" sz="2800" dirty="0" err="1">
                <a:solidFill>
                  <a:srgbClr val="7030A0"/>
                </a:solidFill>
              </a:rPr>
              <a:t>Eg.</a:t>
            </a:r>
            <a:r>
              <a:rPr lang="en-US" sz="2800" dirty="0">
                <a:solidFill>
                  <a:srgbClr val="7030A0"/>
                </a:solidFill>
              </a:rPr>
              <a:t> The straw which broke the camel’s back!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F2CD15-9BFF-4147-B63A-D68142BF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22" y="3255110"/>
            <a:ext cx="7170417" cy="33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19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9FE6AEB-D279-9440-8EC4-293966EB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74" y="600630"/>
            <a:ext cx="8297052" cy="5856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B3F50-FAE5-8B46-8B7A-50A2A84B7C85}"/>
              </a:ext>
            </a:extLst>
          </p:cNvPr>
          <p:cNvSpPr txBox="1"/>
          <p:nvPr/>
        </p:nvSpPr>
        <p:spPr>
          <a:xfrm>
            <a:off x="1030147" y="196770"/>
            <a:ext cx="7407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                 Climate tipping points [</a:t>
            </a:r>
            <a:r>
              <a:rPr lang="en-US" sz="2800" dirty="0" err="1">
                <a:solidFill>
                  <a:srgbClr val="7030A0"/>
                </a:solidFill>
              </a:rPr>
              <a:t>Lenton</a:t>
            </a:r>
            <a:r>
              <a:rPr lang="en-US" sz="2800" dirty="0">
                <a:solidFill>
                  <a:srgbClr val="7030A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38078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358098B-B5E3-C04D-A677-62B73E3E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0944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23B74B-EE1E-DD40-BA46-5E8DF446904E}"/>
              </a:ext>
            </a:extLst>
          </p:cNvPr>
          <p:cNvSpPr/>
          <p:nvPr/>
        </p:nvSpPr>
        <p:spPr>
          <a:xfrm>
            <a:off x="723257" y="133913"/>
            <a:ext cx="7811143" cy="93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237E9-FD02-1249-BB82-D26D873AA7B6}"/>
              </a:ext>
            </a:extLst>
          </p:cNvPr>
          <p:cNvSpPr txBox="1"/>
          <p:nvPr/>
        </p:nvSpPr>
        <p:spPr>
          <a:xfrm>
            <a:off x="289370" y="203041"/>
            <a:ext cx="9775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Non-Smooth </a:t>
            </a:r>
            <a:r>
              <a:rPr lang="en-US" sz="2400" dirty="0" err="1">
                <a:solidFill>
                  <a:srgbClr val="0070C0"/>
                </a:solidFill>
              </a:rPr>
              <a:t>Stommel</a:t>
            </a:r>
            <a:r>
              <a:rPr lang="en-US" sz="2400" dirty="0">
                <a:solidFill>
                  <a:srgbClr val="0070C0"/>
                </a:solidFill>
              </a:rPr>
              <a:t> 2-Box Model of Thermohaline circulation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  </a:t>
            </a:r>
            <a:r>
              <a:rPr lang="en-US" sz="2400" dirty="0"/>
              <a:t>[</a:t>
            </a:r>
            <a:r>
              <a:rPr lang="en-US" sz="2400" dirty="0" err="1"/>
              <a:t>Stommel</a:t>
            </a:r>
            <a:r>
              <a:rPr lang="en-US" sz="2400" dirty="0"/>
              <a:t> 61, Dijkstra 2014, </a:t>
            </a:r>
            <a:r>
              <a:rPr lang="en-US" sz="2400" dirty="0" err="1"/>
              <a:t>Kuske</a:t>
            </a:r>
            <a:r>
              <a:rPr lang="en-US" sz="2400" dirty="0"/>
              <a:t> + B 2021,24]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F515B8-F203-C346-9F11-721CB4644F85}"/>
              </a:ext>
            </a:extLst>
          </p:cNvPr>
          <p:cNvSpPr/>
          <p:nvPr/>
        </p:nvSpPr>
        <p:spPr>
          <a:xfrm>
            <a:off x="2442258" y="6076709"/>
            <a:ext cx="4560426" cy="6473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ABE09-ADF4-184E-95E1-55CC1795D59D}"/>
              </a:ext>
            </a:extLst>
          </p:cNvPr>
          <p:cNvSpPr txBox="1"/>
          <p:nvPr/>
        </p:nvSpPr>
        <p:spPr>
          <a:xfrm>
            <a:off x="1047352" y="6100018"/>
            <a:ext cx="741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</a:t>
            </a:r>
            <a:r>
              <a:rPr lang="en-US" sz="3200" dirty="0">
                <a:solidFill>
                  <a:srgbClr val="002060"/>
                </a:solidFill>
              </a:rPr>
              <a:t>T = </a:t>
            </a:r>
            <a:r>
              <a:rPr lang="en-US" sz="3200" dirty="0" err="1">
                <a:solidFill>
                  <a:srgbClr val="002060"/>
                </a:solidFill>
              </a:rPr>
              <a:t>T</a:t>
            </a:r>
            <a:r>
              <a:rPr lang="en-US" sz="3200" baseline="-25000" dirty="0" err="1">
                <a:solidFill>
                  <a:srgbClr val="002060"/>
                </a:solidFill>
              </a:rPr>
              <a:t>e</a:t>
            </a:r>
            <a:r>
              <a:rPr lang="en-US" sz="3200" dirty="0">
                <a:solidFill>
                  <a:srgbClr val="002060"/>
                </a:solidFill>
              </a:rPr>
              <a:t> – </a:t>
            </a:r>
            <a:r>
              <a:rPr lang="en-US" sz="3200" dirty="0" err="1">
                <a:solidFill>
                  <a:srgbClr val="002060"/>
                </a:solidFill>
              </a:rPr>
              <a:t>T</a:t>
            </a:r>
            <a:r>
              <a:rPr lang="en-US" sz="3200" baseline="-25000" dirty="0" err="1">
                <a:solidFill>
                  <a:srgbClr val="002060"/>
                </a:solidFill>
              </a:rPr>
              <a:t>p</a:t>
            </a:r>
            <a:r>
              <a:rPr lang="en-US" sz="3200" baseline="-25000" dirty="0">
                <a:solidFill>
                  <a:srgbClr val="002060"/>
                </a:solidFill>
              </a:rPr>
              <a:t>                 </a:t>
            </a:r>
            <a:r>
              <a:rPr lang="en-US" sz="3200" dirty="0">
                <a:solidFill>
                  <a:srgbClr val="002060"/>
                </a:solidFill>
              </a:rPr>
              <a:t>S = S</a:t>
            </a:r>
            <a:r>
              <a:rPr lang="en-US" sz="3200" baseline="-25000" dirty="0">
                <a:solidFill>
                  <a:srgbClr val="002060"/>
                </a:solidFill>
              </a:rPr>
              <a:t>e </a:t>
            </a:r>
            <a:r>
              <a:rPr lang="en-US" sz="3200" dirty="0">
                <a:solidFill>
                  <a:srgbClr val="002060"/>
                </a:solidFill>
              </a:rPr>
              <a:t> - </a:t>
            </a:r>
            <a:r>
              <a:rPr lang="en-US" sz="3200" dirty="0" err="1">
                <a:solidFill>
                  <a:srgbClr val="002060"/>
                </a:solidFill>
              </a:rPr>
              <a:t>S</a:t>
            </a:r>
            <a:r>
              <a:rPr lang="en-US" sz="3200" baseline="-25000" dirty="0" err="1">
                <a:solidFill>
                  <a:srgbClr val="002060"/>
                </a:solidFill>
              </a:rPr>
              <a:t>p</a:t>
            </a:r>
            <a:r>
              <a:rPr lang="en-US" sz="3200" baseline="-25000" dirty="0">
                <a:solidFill>
                  <a:srgbClr val="002060"/>
                </a:solidFill>
              </a:rPr>
              <a:t>   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79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D5920-ACE0-FE46-A0F9-D8E4FDFE3D78}"/>
              </a:ext>
            </a:extLst>
          </p:cNvPr>
          <p:cNvSpPr txBox="1"/>
          <p:nvPr/>
        </p:nvSpPr>
        <p:spPr>
          <a:xfrm>
            <a:off x="657677" y="-13343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Model as a </a:t>
            </a:r>
            <a:r>
              <a:rPr lang="en-US" sz="36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non-smooth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83F340-43F8-CC4E-B11C-C63D94847375}"/>
              </a:ext>
            </a:extLst>
          </p:cNvPr>
          <p:cNvSpPr/>
          <p:nvPr/>
        </p:nvSpPr>
        <p:spPr>
          <a:xfrm>
            <a:off x="937550" y="1167204"/>
            <a:ext cx="7618401" cy="38446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4041A-D37E-B049-86FA-4D6DA63D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7" y="1484054"/>
            <a:ext cx="6280149" cy="3252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5DFA8-6954-D541-8682-EDA7E6505394}"/>
              </a:ext>
            </a:extLst>
          </p:cNvPr>
          <p:cNvSpPr txBox="1"/>
          <p:nvPr/>
        </p:nvSpPr>
        <p:spPr>
          <a:xfrm>
            <a:off x="370390" y="5220180"/>
            <a:ext cx="7685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                 Second derivative </a:t>
            </a:r>
            <a:r>
              <a:rPr lang="en-US" sz="2800" dirty="0"/>
              <a:t>jump on manifold: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88F1C5A-C887-5441-AC3E-D220C126A2A9}"/>
              </a:ext>
            </a:extLst>
          </p:cNvPr>
          <p:cNvSpPr/>
          <p:nvPr/>
        </p:nvSpPr>
        <p:spPr>
          <a:xfrm>
            <a:off x="2002420" y="5810491"/>
            <a:ext cx="5011838" cy="8912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99DF7-5524-814D-AFFB-CB711A86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50" y="6018271"/>
            <a:ext cx="43434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E0740B-8F0B-D04C-83A3-26D688CDB907}"/>
              </a:ext>
            </a:extLst>
          </p:cNvPr>
          <p:cNvSpPr txBox="1"/>
          <p:nvPr/>
        </p:nvSpPr>
        <p:spPr>
          <a:xfrm>
            <a:off x="3750199" y="3125165"/>
            <a:ext cx="3680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Freshwater forcing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911851-2527-524C-9A17-C7A14F21BEB3}"/>
              </a:ext>
            </a:extLst>
          </p:cNvPr>
          <p:cNvCxnSpPr>
            <a:cxnSpLocks/>
          </p:cNvCxnSpPr>
          <p:nvPr/>
        </p:nvCxnSpPr>
        <p:spPr>
          <a:xfrm flipH="1">
            <a:off x="3252486" y="3429000"/>
            <a:ext cx="486137" cy="552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18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now-capped mountain peaks">
            <a:extLst>
              <a:ext uri="{FF2B5EF4-FFF2-40B4-BE49-F238E27FC236}">
                <a16:creationId xmlns:a16="http://schemas.microsoft.com/office/drawing/2014/main" id="{CB84B8BE-B606-A32D-8AA8-B8DAD9410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8" r="20026" b="-2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4005A-4130-8850-E224-BA4D15B0B86D}"/>
              </a:ext>
            </a:extLst>
          </p:cNvPr>
          <p:cNvSpPr txBox="1"/>
          <p:nvPr/>
        </p:nvSpPr>
        <p:spPr>
          <a:xfrm>
            <a:off x="5660582" y="819156"/>
            <a:ext cx="2866642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Will look at two </a:t>
            </a:r>
            <a:r>
              <a:rPr lang="en-US" sz="2800" dirty="0">
                <a:solidFill>
                  <a:srgbClr val="FF0000"/>
                </a:solidFill>
              </a:rPr>
              <a:t>non-smooth</a:t>
            </a:r>
            <a:r>
              <a:rPr lang="en-US" sz="2800" dirty="0"/>
              <a:t> EMICS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Models of the ice ages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Models of tipping in the thermohaline circulation in the North Atlantic </a:t>
            </a:r>
          </a:p>
        </p:txBody>
      </p:sp>
    </p:spTree>
    <p:extLst>
      <p:ext uri="{BB962C8B-B14F-4D97-AF65-F5344CB8AC3E}">
        <p14:creationId xmlns:p14="http://schemas.microsoft.com/office/powerpoint/2010/main" val="496238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D5920-ACE0-FE46-A0F9-D8E4FDFE3D78}"/>
              </a:ext>
            </a:extLst>
          </p:cNvPr>
          <p:cNvSpPr txBox="1"/>
          <p:nvPr/>
        </p:nvSpPr>
        <p:spPr>
          <a:xfrm>
            <a:off x="657677" y="-13343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Model as a </a:t>
            </a:r>
            <a:r>
              <a:rPr lang="en-US" sz="36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non-smooth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83F340-43F8-CC4E-B11C-C63D94847375}"/>
              </a:ext>
            </a:extLst>
          </p:cNvPr>
          <p:cNvSpPr/>
          <p:nvPr/>
        </p:nvSpPr>
        <p:spPr>
          <a:xfrm>
            <a:off x="937550" y="1167204"/>
            <a:ext cx="7618401" cy="38446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4041A-D37E-B049-86FA-4D6DA63D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7" y="1484054"/>
            <a:ext cx="6280149" cy="3252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5DFA8-6954-D541-8682-EDA7E6505394}"/>
              </a:ext>
            </a:extLst>
          </p:cNvPr>
          <p:cNvSpPr txBox="1"/>
          <p:nvPr/>
        </p:nvSpPr>
        <p:spPr>
          <a:xfrm>
            <a:off x="370390" y="5220180"/>
            <a:ext cx="7685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                 Second derivative </a:t>
            </a:r>
            <a:r>
              <a:rPr lang="en-US" sz="2800" dirty="0"/>
              <a:t>jump on manifold: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88F1C5A-C887-5441-AC3E-D220C126A2A9}"/>
              </a:ext>
            </a:extLst>
          </p:cNvPr>
          <p:cNvSpPr/>
          <p:nvPr/>
        </p:nvSpPr>
        <p:spPr>
          <a:xfrm>
            <a:off x="2002420" y="5810491"/>
            <a:ext cx="5011838" cy="8912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99DF7-5524-814D-AFFB-CB711A86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50" y="6018271"/>
            <a:ext cx="43434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E0740B-8F0B-D04C-83A3-26D688CDB907}"/>
              </a:ext>
            </a:extLst>
          </p:cNvPr>
          <p:cNvSpPr txBox="1"/>
          <p:nvPr/>
        </p:nvSpPr>
        <p:spPr>
          <a:xfrm>
            <a:off x="3750199" y="3125165"/>
            <a:ext cx="3680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Freshwater forcing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911851-2527-524C-9A17-C7A14F21BEB3}"/>
              </a:ext>
            </a:extLst>
          </p:cNvPr>
          <p:cNvCxnSpPr>
            <a:cxnSpLocks/>
          </p:cNvCxnSpPr>
          <p:nvPr/>
        </p:nvCxnSpPr>
        <p:spPr>
          <a:xfrm flipH="1">
            <a:off x="3252486" y="3429000"/>
            <a:ext cx="486137" cy="552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002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3C81D-16E0-AB49-BBB8-58B74CCA7057}"/>
                  </a:ext>
                </a:extLst>
              </p:cNvPr>
              <p:cNvSpPr txBox="1"/>
              <p:nvPr/>
            </p:nvSpPr>
            <p:spPr>
              <a:xfrm>
                <a:off x="272532" y="167702"/>
                <a:ext cx="85864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We see transitions between  states as parameters such as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2CF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FF2CF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FF2CF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  vary.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3C81D-16E0-AB49-BBB8-58B74CCA7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32" y="167702"/>
                <a:ext cx="8586460" cy="954107"/>
              </a:xfrm>
              <a:prstGeom prst="rect">
                <a:avLst/>
              </a:prstGeom>
              <a:blipFill>
                <a:blip r:embed="rId2"/>
                <a:stretch>
                  <a:fillRect l="-1477" t="-6579" r="-192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C996A1B-4A5B-7244-B6AD-1252DD2203BB}"/>
              </a:ext>
            </a:extLst>
          </p:cNvPr>
          <p:cNvSpPr txBox="1"/>
          <p:nvPr/>
        </p:nvSpPr>
        <p:spPr>
          <a:xfrm>
            <a:off x="141903" y="2229876"/>
            <a:ext cx="596201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</a:t>
            </a:r>
            <a:r>
              <a:rPr lang="en-US" sz="2800" dirty="0">
                <a:solidFill>
                  <a:srgbClr val="0070C0"/>
                </a:solidFill>
              </a:rPr>
              <a:t>Node only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Saddle and Focus coalesce when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6C3DE3-4078-2249-A3B5-F435BC2C3887}"/>
              </a:ext>
            </a:extLst>
          </p:cNvPr>
          <p:cNvSpPr/>
          <p:nvPr/>
        </p:nvSpPr>
        <p:spPr>
          <a:xfrm>
            <a:off x="5498876" y="3408217"/>
            <a:ext cx="2279462" cy="6579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0750B-D9E0-8946-A21F-9B378E0E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422" y="3591042"/>
            <a:ext cx="1854200" cy="31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A86D03-4744-9541-8534-B8B320CEEAE5}"/>
                  </a:ext>
                </a:extLst>
              </p:cNvPr>
              <p:cNvSpPr txBox="1"/>
              <p:nvPr/>
            </p:nvSpPr>
            <p:spPr>
              <a:xfrm>
                <a:off x="11250" y="4682276"/>
                <a:ext cx="984249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Non-Smooth Fold (NSF)  </a:t>
                </a:r>
                <a:r>
                  <a:rPr lang="en-US" sz="2800" dirty="0">
                    <a:solidFill>
                      <a:srgbClr val="0070C0"/>
                    </a:solidFill>
                  </a:rPr>
                  <a:t>Saddle-Focus Bifurcation. 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Leads to </a:t>
                </a:r>
                <a:r>
                  <a:rPr lang="en-US" sz="2800" dirty="0">
                    <a:solidFill>
                      <a:srgbClr val="7030A0"/>
                    </a:solidFill>
                  </a:rPr>
                  <a:t>novel </a:t>
                </a:r>
                <a:r>
                  <a:rPr lang="en-US" sz="2800" dirty="0">
                    <a:solidFill>
                      <a:srgbClr val="FF0000"/>
                    </a:solidFill>
                  </a:rPr>
                  <a:t>NSB-tipping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7030A0"/>
                    </a:solidFill>
                  </a:rPr>
                  <a:t>behaviour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as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A86D03-4744-9541-8534-B8B320CEE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0" y="4682276"/>
                <a:ext cx="9842499" cy="1815882"/>
              </a:xfrm>
              <a:prstGeom prst="rect">
                <a:avLst/>
              </a:prstGeom>
              <a:blipFill>
                <a:blip r:embed="rId4"/>
                <a:stretch>
                  <a:fillRect l="-1289" t="-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8C2AD2E-19BD-E92C-1D6A-A028C24AB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66" y="1553027"/>
            <a:ext cx="1854200" cy="355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85EC0A-72E9-7CE2-B546-AD4C2D80F3D1}"/>
              </a:ext>
            </a:extLst>
          </p:cNvPr>
          <p:cNvSpPr txBox="1"/>
          <p:nvPr/>
        </p:nvSpPr>
        <p:spPr>
          <a:xfrm>
            <a:off x="2660073" y="1529277"/>
            <a:ext cx="5665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Saddle, Node, Focus</a:t>
            </a:r>
            <a:r>
              <a:rPr lang="en-US" sz="2800" dirty="0"/>
              <a:t>.   Saddle-Node at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B42247-7B5B-6925-CEF6-CB5F20E1F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89" y="2253675"/>
            <a:ext cx="1854200" cy="35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5C8B5-A381-008C-DF1C-9AA1E3B3F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375" y="1502227"/>
            <a:ext cx="393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47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spiraling wave&#10;&#10;Description automatically generated with medium confidence">
            <a:extLst>
              <a:ext uri="{FF2B5EF4-FFF2-40B4-BE49-F238E27FC236}">
                <a16:creationId xmlns:a16="http://schemas.microsoft.com/office/drawing/2014/main" id="{53D7DBDE-8B1C-C08E-8794-3983481D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654050"/>
            <a:ext cx="7404100" cy="55499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945F23-0B4A-BB44-9868-29DA947C5969}"/>
              </a:ext>
            </a:extLst>
          </p:cNvPr>
          <p:cNvSpPr/>
          <p:nvPr/>
        </p:nvSpPr>
        <p:spPr>
          <a:xfrm>
            <a:off x="2257063" y="6155845"/>
            <a:ext cx="5533150" cy="5941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9DD3D-E4D9-374D-878E-D7732F26F244}"/>
              </a:ext>
            </a:extLst>
          </p:cNvPr>
          <p:cNvSpPr txBox="1"/>
          <p:nvPr/>
        </p:nvSpPr>
        <p:spPr>
          <a:xfrm>
            <a:off x="285008" y="62836"/>
            <a:ext cx="885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 (T,V) phase plane close to the non-smooth fold</a:t>
            </a:r>
          </a:p>
          <a:p>
            <a:r>
              <a:rPr lang="en-US" sz="2800" dirty="0">
                <a:solidFill>
                  <a:srgbClr val="0070C0"/>
                </a:solidFill>
              </a:rPr>
              <a:t>                              </a:t>
            </a:r>
            <a:r>
              <a:rPr lang="en-US" sz="2800" dirty="0">
                <a:solidFill>
                  <a:srgbClr val="FF2CF7"/>
                </a:solidFill>
              </a:rPr>
              <a:t>Saddle-Focus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5482D-F489-9147-8061-CEBF9CA7C2B5}"/>
              </a:ext>
            </a:extLst>
          </p:cNvPr>
          <p:cNvSpPr txBox="1"/>
          <p:nvPr/>
        </p:nvSpPr>
        <p:spPr>
          <a:xfrm>
            <a:off x="4714804" y="2148532"/>
            <a:ext cx="173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saddle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E4813-2B18-624B-BAE1-E063A9F29CD4}"/>
              </a:ext>
            </a:extLst>
          </p:cNvPr>
          <p:cNvSpPr txBox="1"/>
          <p:nvPr/>
        </p:nvSpPr>
        <p:spPr>
          <a:xfrm>
            <a:off x="5284819" y="3931934"/>
            <a:ext cx="85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2CF7"/>
                </a:solidFill>
              </a:rPr>
              <a:t>focus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362A55-C476-714D-83CA-948856B29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585" y="2753716"/>
            <a:ext cx="222756" cy="2784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A15AD-27C3-7240-AB0D-5EDCAE69DC7F}"/>
              </a:ext>
            </a:extLst>
          </p:cNvPr>
          <p:cNvCxnSpPr>
            <a:cxnSpLocks/>
          </p:cNvCxnSpPr>
          <p:nvPr/>
        </p:nvCxnSpPr>
        <p:spPr>
          <a:xfrm>
            <a:off x="4166396" y="2766349"/>
            <a:ext cx="0" cy="5706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4998117-42F7-DB49-BF85-03D149976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794" y="6238970"/>
            <a:ext cx="4483100" cy="41910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C88AB114-5F3D-2408-D551-D63A9E62D3B6}"/>
              </a:ext>
            </a:extLst>
          </p:cNvPr>
          <p:cNvSpPr/>
          <p:nvPr/>
        </p:nvSpPr>
        <p:spPr>
          <a:xfrm>
            <a:off x="1377537" y="625964"/>
            <a:ext cx="356260" cy="369332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EEDC0-EAC8-5216-839B-7C6812535FA3}"/>
              </a:ext>
            </a:extLst>
          </p:cNvPr>
          <p:cNvSpPr txBox="1"/>
          <p:nvPr/>
        </p:nvSpPr>
        <p:spPr>
          <a:xfrm>
            <a:off x="71268" y="641275"/>
            <a:ext cx="193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Stable node</a:t>
            </a:r>
          </a:p>
        </p:txBody>
      </p:sp>
    </p:spTree>
    <p:extLst>
      <p:ext uri="{BB962C8B-B14F-4D97-AF65-F5344CB8AC3E}">
        <p14:creationId xmlns:p14="http://schemas.microsoft.com/office/powerpoint/2010/main" val="2301840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214EE42E-9E9E-6E79-26DA-47D319D6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5" y="332513"/>
            <a:ext cx="7404100" cy="55499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2FDC85-76EA-3744-8D98-3D1C7AB7F9F9}"/>
              </a:ext>
            </a:extLst>
          </p:cNvPr>
          <p:cNvSpPr/>
          <p:nvPr/>
        </p:nvSpPr>
        <p:spPr>
          <a:xfrm>
            <a:off x="952131" y="5530444"/>
            <a:ext cx="2314937" cy="8681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490112-3A8D-304E-B84E-104559658F58}"/>
              </a:ext>
            </a:extLst>
          </p:cNvPr>
          <p:cNvSpPr/>
          <p:nvPr/>
        </p:nvSpPr>
        <p:spPr>
          <a:xfrm>
            <a:off x="7779657" y="391886"/>
            <a:ext cx="769257" cy="57766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D0BA9-28CA-854F-BAD0-95F27B5E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47" y="5783799"/>
            <a:ext cx="1854200" cy="35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6ABB56-FE2D-144F-B343-0ACEA71CF24D}"/>
              </a:ext>
            </a:extLst>
          </p:cNvPr>
          <p:cNvSpPr txBox="1"/>
          <p:nvPr/>
        </p:nvSpPr>
        <p:spPr>
          <a:xfrm>
            <a:off x="4074289" y="5771265"/>
            <a:ext cx="3705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Only node is stable</a:t>
            </a:r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D005AA55-090F-7B2E-BBB3-C81E57A1D24C}"/>
              </a:ext>
            </a:extLst>
          </p:cNvPr>
          <p:cNvSpPr/>
          <p:nvPr/>
        </p:nvSpPr>
        <p:spPr>
          <a:xfrm>
            <a:off x="2873831" y="83132"/>
            <a:ext cx="356260" cy="369332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B121B-FADF-7D8E-2803-20897EFDD707}"/>
              </a:ext>
            </a:extLst>
          </p:cNvPr>
          <p:cNvSpPr txBox="1"/>
          <p:nvPr/>
        </p:nvSpPr>
        <p:spPr>
          <a:xfrm>
            <a:off x="1425041" y="130630"/>
            <a:ext cx="193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Stable node</a:t>
            </a:r>
          </a:p>
        </p:txBody>
      </p:sp>
    </p:spTree>
    <p:extLst>
      <p:ext uri="{BB962C8B-B14F-4D97-AF65-F5344CB8AC3E}">
        <p14:creationId xmlns:p14="http://schemas.microsoft.com/office/powerpoint/2010/main" val="2990156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E172E5-8C47-6F45-8F3B-54A2125E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75" y="1468546"/>
            <a:ext cx="6746054" cy="53778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A51EBA-CFC7-1046-884E-1CC258EB2C2D}"/>
              </a:ext>
            </a:extLst>
          </p:cNvPr>
          <p:cNvSpPr/>
          <p:nvPr/>
        </p:nvSpPr>
        <p:spPr>
          <a:xfrm>
            <a:off x="4082372" y="6280276"/>
            <a:ext cx="870857" cy="653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CE4F3-366E-FF4D-B29B-EA882A44B5B4}"/>
              </a:ext>
            </a:extLst>
          </p:cNvPr>
          <p:cNvSpPr/>
          <p:nvPr/>
        </p:nvSpPr>
        <p:spPr>
          <a:xfrm>
            <a:off x="542447" y="3272787"/>
            <a:ext cx="870857" cy="653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9A276-6007-244A-9378-8FDA8BD9D3D5}"/>
              </a:ext>
            </a:extLst>
          </p:cNvPr>
          <p:cNvSpPr txBox="1"/>
          <p:nvPr/>
        </p:nvSpPr>
        <p:spPr>
          <a:xfrm>
            <a:off x="185195" y="3275635"/>
            <a:ext cx="172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 = T -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A012A-F94A-B84F-B048-5A0BC556D404}"/>
              </a:ext>
            </a:extLst>
          </p:cNvPr>
          <p:cNvSpPr txBox="1"/>
          <p:nvPr/>
        </p:nvSpPr>
        <p:spPr>
          <a:xfrm>
            <a:off x="5891515" y="3426106"/>
            <a:ext cx="157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Saddle-Node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A7616-C606-3440-A774-C3134DD906A0}"/>
              </a:ext>
            </a:extLst>
          </p:cNvPr>
          <p:cNvSpPr txBox="1"/>
          <p:nvPr/>
        </p:nvSpPr>
        <p:spPr>
          <a:xfrm>
            <a:off x="5089368" y="2210766"/>
            <a:ext cx="129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DAAE2D-BBCE-C548-9342-ECCF0DE4302B}"/>
              </a:ext>
            </a:extLst>
          </p:cNvPr>
          <p:cNvSpPr txBox="1"/>
          <p:nvPr/>
        </p:nvSpPr>
        <p:spPr>
          <a:xfrm>
            <a:off x="5197033" y="4076402"/>
            <a:ext cx="149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Saddle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5B307-5F8D-B043-990C-8CAE4180AE2E}"/>
              </a:ext>
            </a:extLst>
          </p:cNvPr>
          <p:cNvSpPr txBox="1"/>
          <p:nvPr/>
        </p:nvSpPr>
        <p:spPr>
          <a:xfrm>
            <a:off x="5228269" y="5266483"/>
            <a:ext cx="173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0C73A-354A-BA4B-B93F-A75692058031}"/>
              </a:ext>
            </a:extLst>
          </p:cNvPr>
          <p:cNvSpPr txBox="1"/>
          <p:nvPr/>
        </p:nvSpPr>
        <p:spPr>
          <a:xfrm>
            <a:off x="3192808" y="4158687"/>
            <a:ext cx="2514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Non-smooth fold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B608E6-C83F-4149-9423-656A1CB3E6F9}"/>
              </a:ext>
            </a:extLst>
          </p:cNvPr>
          <p:cNvSpPr/>
          <p:nvPr/>
        </p:nvSpPr>
        <p:spPr>
          <a:xfrm>
            <a:off x="2776361" y="5008994"/>
            <a:ext cx="870857" cy="653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2AD190-05A9-E74A-8C0C-05462555CC28}"/>
              </a:ext>
            </a:extLst>
          </p:cNvPr>
          <p:cNvSpPr/>
          <p:nvPr/>
        </p:nvSpPr>
        <p:spPr>
          <a:xfrm>
            <a:off x="6366438" y="2198278"/>
            <a:ext cx="870857" cy="653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391A5-6588-E548-9CA4-40B7D89573E0}"/>
              </a:ext>
            </a:extLst>
          </p:cNvPr>
          <p:cNvSpPr/>
          <p:nvPr/>
        </p:nvSpPr>
        <p:spPr>
          <a:xfrm>
            <a:off x="6255151" y="5430878"/>
            <a:ext cx="569089" cy="453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E89F5-366F-8E41-85D4-F71BCEEA4506}"/>
              </a:ext>
            </a:extLst>
          </p:cNvPr>
          <p:cNvSpPr txBox="1"/>
          <p:nvPr/>
        </p:nvSpPr>
        <p:spPr>
          <a:xfrm>
            <a:off x="3055716" y="2835799"/>
            <a:ext cx="1897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NSF-Tipping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ABF97-DC15-2147-90C3-293C75D7D617}"/>
              </a:ext>
            </a:extLst>
          </p:cNvPr>
          <p:cNvSpPr txBox="1"/>
          <p:nvPr/>
        </p:nvSpPr>
        <p:spPr>
          <a:xfrm>
            <a:off x="285455" y="104169"/>
            <a:ext cx="910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Tipping close to the non-smooth fold for slowly varying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47198-7B18-954C-BF27-045ED4E1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751791"/>
            <a:ext cx="5905500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2DC92A-C615-4948-8177-39D44C6B4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6129197"/>
            <a:ext cx="254000" cy="31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E29A2E-BD7D-7842-AEB6-47C3BFB8B550}"/>
              </a:ext>
            </a:extLst>
          </p:cNvPr>
          <p:cNvSpPr txBox="1"/>
          <p:nvPr/>
        </p:nvSpPr>
        <p:spPr>
          <a:xfrm>
            <a:off x="2718486" y="1724626"/>
            <a:ext cx="2547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</a:rPr>
              <a:t>Temperature dominated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30A49-FDFF-8E45-BB53-D20DADB18A6E}"/>
              </a:ext>
            </a:extLst>
          </p:cNvPr>
          <p:cNvSpPr txBox="1"/>
          <p:nvPr/>
        </p:nvSpPr>
        <p:spPr>
          <a:xfrm>
            <a:off x="3647218" y="5554792"/>
            <a:ext cx="2607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</a:rPr>
              <a:t>Salinity dominated</a:t>
            </a:r>
          </a:p>
        </p:txBody>
      </p:sp>
    </p:spTree>
    <p:extLst>
      <p:ext uri="{BB962C8B-B14F-4D97-AF65-F5344CB8AC3E}">
        <p14:creationId xmlns:p14="http://schemas.microsoft.com/office/powerpoint/2010/main" val="2586691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7BD65F1D-7F03-8400-A2ED-489624FC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30" y="722332"/>
            <a:ext cx="7404100" cy="554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3B6E5A-F3EF-55DC-03CE-66C105B5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308014"/>
            <a:ext cx="6451600" cy="48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AA4EE-0BA1-325D-8092-3744B75E9CDD}"/>
              </a:ext>
            </a:extLst>
          </p:cNvPr>
          <p:cNvSpPr txBox="1"/>
          <p:nvPr/>
        </p:nvSpPr>
        <p:spPr>
          <a:xfrm>
            <a:off x="723330" y="6203950"/>
            <a:ext cx="7874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Non-smoothness leads to more rapid tipping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D7581-2A6D-B700-34D0-48D8CB1DF47E}"/>
              </a:ext>
            </a:extLst>
          </p:cNvPr>
          <p:cNvSpPr txBox="1"/>
          <p:nvPr/>
        </p:nvSpPr>
        <p:spPr>
          <a:xfrm>
            <a:off x="5403271" y="1757551"/>
            <a:ext cx="2101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SNB Tipping</a:t>
            </a:r>
          </a:p>
          <a:p>
            <a:endParaRPr lang="en-US" dirty="0"/>
          </a:p>
          <a:p>
            <a:r>
              <a:rPr lang="en-US" dirty="0"/>
              <a:t>Temperature to salinity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D3E71-45A9-4492-47AB-30A6A131AF8F}"/>
              </a:ext>
            </a:extLst>
          </p:cNvPr>
          <p:cNvSpPr txBox="1"/>
          <p:nvPr/>
        </p:nvSpPr>
        <p:spPr>
          <a:xfrm>
            <a:off x="1769424" y="3918857"/>
            <a:ext cx="175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NSF Tipping</a:t>
            </a:r>
          </a:p>
          <a:p>
            <a:endParaRPr lang="en-US" dirty="0"/>
          </a:p>
          <a:p>
            <a:r>
              <a:rPr lang="en-US" dirty="0"/>
              <a:t>Salinity to temperature</a:t>
            </a:r>
          </a:p>
        </p:txBody>
      </p:sp>
    </p:spTree>
    <p:extLst>
      <p:ext uri="{BB962C8B-B14F-4D97-AF65-F5344CB8AC3E}">
        <p14:creationId xmlns:p14="http://schemas.microsoft.com/office/powerpoint/2010/main" val="1004698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FC77E-C21C-1845-B818-D59BFD32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02" y="915850"/>
            <a:ext cx="6264959" cy="5472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8E5EF0-0A05-B341-8E7D-136E32868A56}"/>
              </a:ext>
            </a:extLst>
          </p:cNvPr>
          <p:cNvSpPr/>
          <p:nvPr/>
        </p:nvSpPr>
        <p:spPr>
          <a:xfrm>
            <a:off x="4369282" y="5954049"/>
            <a:ext cx="625033" cy="4340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8D2F7-DF54-C144-A230-FA184987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3" y="214636"/>
            <a:ext cx="7999151" cy="428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683DC2-16A0-79E6-000A-FFD443094A2C}"/>
              </a:ext>
            </a:extLst>
          </p:cNvPr>
          <p:cNvSpPr/>
          <p:nvPr/>
        </p:nvSpPr>
        <p:spPr>
          <a:xfrm>
            <a:off x="1425039" y="5842660"/>
            <a:ext cx="6076722" cy="3284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921D8-6782-266D-DC02-DE7C5F514BFE}"/>
              </a:ext>
            </a:extLst>
          </p:cNvPr>
          <p:cNvSpPr txBox="1"/>
          <p:nvPr/>
        </p:nvSpPr>
        <p:spPr>
          <a:xfrm>
            <a:off x="2909453" y="5847174"/>
            <a:ext cx="3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2B5F5-31AC-C3F3-4279-558C7A0A8777}"/>
              </a:ext>
            </a:extLst>
          </p:cNvPr>
          <p:cNvSpPr txBox="1"/>
          <p:nvPr/>
        </p:nvSpPr>
        <p:spPr>
          <a:xfrm>
            <a:off x="4726379" y="5799646"/>
            <a:ext cx="66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0E564-479B-0771-29EE-83DF80955591}"/>
              </a:ext>
            </a:extLst>
          </p:cNvPr>
          <p:cNvSpPr txBox="1"/>
          <p:nvPr/>
        </p:nvSpPr>
        <p:spPr>
          <a:xfrm>
            <a:off x="2315689" y="6305796"/>
            <a:ext cx="894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Seasonal variation advances tipping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6238F6-0BBD-379A-F1C9-FC495D9FE807}"/>
                  </a:ext>
                </a:extLst>
              </p:cNvPr>
              <p:cNvSpPr txBox="1"/>
              <p:nvPr/>
            </p:nvSpPr>
            <p:spPr>
              <a:xfrm>
                <a:off x="4108862" y="5779190"/>
                <a:ext cx="572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6238F6-0BBD-379A-F1C9-FC495D9FE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862" y="5779190"/>
                <a:ext cx="572936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710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06D96-8D22-1E07-C789-7E2FEC31D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4B88E3-64F2-37C7-5AB5-E542C2CEA1EC}"/>
              </a:ext>
            </a:extLst>
          </p:cNvPr>
          <p:cNvSpPr/>
          <p:nvPr/>
        </p:nvSpPr>
        <p:spPr>
          <a:xfrm>
            <a:off x="4369282" y="5954049"/>
            <a:ext cx="625033" cy="4340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92CC-8568-15D5-0F63-1359C009F92D}"/>
              </a:ext>
            </a:extLst>
          </p:cNvPr>
          <p:cNvSpPr/>
          <p:nvPr/>
        </p:nvSpPr>
        <p:spPr>
          <a:xfrm>
            <a:off x="1425039" y="5842660"/>
            <a:ext cx="6076722" cy="3284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7CC4D-74C4-BFBD-AA5D-0A16A5319A74}"/>
              </a:ext>
            </a:extLst>
          </p:cNvPr>
          <p:cNvSpPr txBox="1"/>
          <p:nvPr/>
        </p:nvSpPr>
        <p:spPr>
          <a:xfrm>
            <a:off x="2909453" y="5847174"/>
            <a:ext cx="3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2B83B-AD53-504C-223D-68585331C04C}"/>
              </a:ext>
            </a:extLst>
          </p:cNvPr>
          <p:cNvSpPr txBox="1"/>
          <p:nvPr/>
        </p:nvSpPr>
        <p:spPr>
          <a:xfrm>
            <a:off x="4726379" y="5799646"/>
            <a:ext cx="66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4E6DD-31A1-09B0-297F-4996B87ADCE1}"/>
              </a:ext>
            </a:extLst>
          </p:cNvPr>
          <p:cNvSpPr txBox="1"/>
          <p:nvPr/>
        </p:nvSpPr>
        <p:spPr>
          <a:xfrm>
            <a:off x="2315689" y="6305796"/>
            <a:ext cx="894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Noise advances tipping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201EBB-8F35-B368-7FE6-80BB2948222C}"/>
                  </a:ext>
                </a:extLst>
              </p:cNvPr>
              <p:cNvSpPr txBox="1"/>
              <p:nvPr/>
            </p:nvSpPr>
            <p:spPr>
              <a:xfrm>
                <a:off x="4108862" y="5779190"/>
                <a:ext cx="572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201EBB-8F35-B368-7FE6-80BB29482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862" y="5779190"/>
                <a:ext cx="572936" cy="461665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5057A2E-9AD9-3DFD-2C36-9A235BA5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4" y="491788"/>
            <a:ext cx="7772400" cy="453594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5493E0-BA5B-06F5-AD25-24164C59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16379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0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9629242-3890-3A4B-A7C6-C94720BF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44" y="2117040"/>
            <a:ext cx="6477384" cy="4855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6F5DFB-E35A-1040-93A5-459D7BB1D0F3}"/>
              </a:ext>
            </a:extLst>
          </p:cNvPr>
          <p:cNvSpPr txBox="1"/>
          <p:nvPr/>
        </p:nvSpPr>
        <p:spPr>
          <a:xfrm>
            <a:off x="839088" y="266218"/>
            <a:ext cx="785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Simplified </a:t>
            </a:r>
            <a:r>
              <a:rPr lang="en-US" sz="3200" dirty="0">
                <a:solidFill>
                  <a:srgbClr val="FF2CF7"/>
                </a:solidFill>
              </a:rPr>
              <a:t>one-dimensional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7030A0"/>
                </a:solidFill>
              </a:rPr>
              <a:t>non-smooth system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9C529-71D4-794C-9EB0-D501E84B4369}"/>
              </a:ext>
            </a:extLst>
          </p:cNvPr>
          <p:cNvSpPr/>
          <p:nvPr/>
        </p:nvSpPr>
        <p:spPr>
          <a:xfrm>
            <a:off x="1527857" y="1122740"/>
            <a:ext cx="5949389" cy="10069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E0B8C-1E01-3A42-A10D-0A4479196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34" y="1423119"/>
            <a:ext cx="4749800" cy="371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8BA97-6EB4-1D4C-8E4C-BDDEF959A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438" y="2430680"/>
            <a:ext cx="2436523" cy="33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CDF62A-11FA-8E48-B4A8-46C11B60C354}"/>
              </a:ext>
            </a:extLst>
          </p:cNvPr>
          <p:cNvSpPr txBox="1"/>
          <p:nvPr/>
        </p:nvSpPr>
        <p:spPr>
          <a:xfrm>
            <a:off x="2604302" y="3372592"/>
            <a:ext cx="2847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Non-smooth fold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0884F-6158-FD47-864B-EDDE487E1EF3}"/>
              </a:ext>
            </a:extLst>
          </p:cNvPr>
          <p:cNvCxnSpPr/>
          <p:nvPr/>
        </p:nvCxnSpPr>
        <p:spPr>
          <a:xfrm>
            <a:off x="3372438" y="3845367"/>
            <a:ext cx="99967" cy="578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84FCB3-AD30-2348-973C-3033EBD338E7}"/>
              </a:ext>
            </a:extLst>
          </p:cNvPr>
          <p:cNvSpPr txBox="1"/>
          <p:nvPr/>
        </p:nvSpPr>
        <p:spPr>
          <a:xfrm>
            <a:off x="5613722" y="4997207"/>
            <a:ext cx="85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AA9B1-5E0C-7944-BF8A-6D69F4423154}"/>
              </a:ext>
            </a:extLst>
          </p:cNvPr>
          <p:cNvSpPr txBox="1"/>
          <p:nvPr/>
        </p:nvSpPr>
        <p:spPr>
          <a:xfrm>
            <a:off x="5591376" y="3499177"/>
            <a:ext cx="129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15684-8989-FE48-8F08-C561E5D75AFE}"/>
              </a:ext>
            </a:extLst>
          </p:cNvPr>
          <p:cNvSpPr txBox="1"/>
          <p:nvPr/>
        </p:nvSpPr>
        <p:spPr>
          <a:xfrm>
            <a:off x="462987" y="3702377"/>
            <a:ext cx="2048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Fixed points: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4756D6-0055-6AF0-A3DF-385547C7F50D}"/>
                  </a:ext>
                </a:extLst>
              </p:cNvPr>
              <p:cNvSpPr txBox="1"/>
              <p:nvPr/>
            </p:nvSpPr>
            <p:spPr>
              <a:xfrm>
                <a:off x="2719451" y="4771576"/>
                <a:ext cx="16744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4756D6-0055-6AF0-A3DF-385547C7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51" y="4771576"/>
                <a:ext cx="1674421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122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12E73A-F8A8-814F-AFD9-8CD3DAD23A28}"/>
              </a:ext>
            </a:extLst>
          </p:cNvPr>
          <p:cNvSpPr/>
          <p:nvPr/>
        </p:nvSpPr>
        <p:spPr>
          <a:xfrm>
            <a:off x="1944547" y="1260521"/>
            <a:ext cx="4977114" cy="97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E9D46-9E74-8D49-BAD0-8C88D5462057}"/>
              </a:ext>
            </a:extLst>
          </p:cNvPr>
          <p:cNvSpPr txBox="1"/>
          <p:nvPr/>
        </p:nvSpPr>
        <p:spPr>
          <a:xfrm>
            <a:off x="1568861" y="95175"/>
            <a:ext cx="5401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1: Slow parameter drift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AFCFE-2422-764D-A0E2-90FC0A1E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1523925"/>
            <a:ext cx="4102100" cy="46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0953C-3294-544F-A8D4-9976EA9427C0}"/>
                  </a:ext>
                </a:extLst>
              </p:cNvPr>
              <p:cNvSpPr txBox="1"/>
              <p:nvPr/>
            </p:nvSpPr>
            <p:spPr>
              <a:xfrm>
                <a:off x="685800" y="4651471"/>
                <a:ext cx="7721600" cy="1760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n>
                      <a:solidFill>
                        <a:srgbClr val="7030A0"/>
                      </a:solidFill>
                    </a:ln>
                  </a:rPr>
                  <a:t>Lemma:</a:t>
                </a:r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  then NSB-tipping occurs when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0953C-3294-544F-A8D4-9976EA94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651471"/>
                <a:ext cx="7721600" cy="1760675"/>
              </a:xfrm>
              <a:prstGeom prst="rect">
                <a:avLst/>
              </a:prstGeom>
              <a:blipFill>
                <a:blip r:embed="rId3"/>
                <a:stretch>
                  <a:fillRect t="-4317" b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F20AA9C-323A-D64D-9BD4-9DDB66EB9134}"/>
              </a:ext>
            </a:extLst>
          </p:cNvPr>
          <p:cNvSpPr/>
          <p:nvPr/>
        </p:nvSpPr>
        <p:spPr>
          <a:xfrm>
            <a:off x="419100" y="4537992"/>
            <a:ext cx="7988300" cy="20765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71B3F-BFF8-9443-297A-FAD4167AEC09}"/>
              </a:ext>
            </a:extLst>
          </p:cNvPr>
          <p:cNvSpPr/>
          <p:nvPr/>
        </p:nvSpPr>
        <p:spPr>
          <a:xfrm>
            <a:off x="1674421" y="3218213"/>
            <a:ext cx="5581402" cy="9262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7F6F45-9725-BB06-6A45-3A92E144B025}"/>
                  </a:ext>
                </a:extLst>
              </p:cNvPr>
              <p:cNvSpPr txBox="1"/>
              <p:nvPr/>
            </p:nvSpPr>
            <p:spPr>
              <a:xfrm>
                <a:off x="537853" y="2553196"/>
                <a:ext cx="807175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Define</a:t>
                </a:r>
                <a:r>
                  <a:rPr lang="en-US" sz="2800" dirty="0"/>
                  <a:t> ‘non-smooth’ tipping to occur at:    </a:t>
                </a:r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𝑇𝑃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when 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7F6F45-9725-BB06-6A45-3A92E144B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3" y="2553196"/>
                <a:ext cx="8071757" cy="1384995"/>
              </a:xfrm>
              <a:prstGeom prst="rect">
                <a:avLst/>
              </a:prstGeom>
              <a:blipFill>
                <a:blip r:embed="rId4"/>
                <a:stretch>
                  <a:fillRect l="-1572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67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0258" y="739710"/>
            <a:ext cx="12496241" cy="6114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94826" y="313414"/>
            <a:ext cx="933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  </a:t>
            </a: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1. The 100 </a:t>
            </a:r>
            <a:r>
              <a:rPr lang="en-US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kyr</a:t>
            </a: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periodicity in the ice ages</a:t>
            </a:r>
          </a:p>
        </p:txBody>
      </p:sp>
    </p:spTree>
    <p:extLst>
      <p:ext uri="{BB962C8B-B14F-4D97-AF65-F5344CB8AC3E}">
        <p14:creationId xmlns:p14="http://schemas.microsoft.com/office/powerpoint/2010/main" val="4123144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FCBF48-2BC5-7647-A44F-E83B60F87F7B}"/>
              </a:ext>
            </a:extLst>
          </p:cNvPr>
          <p:cNvSpPr txBox="1"/>
          <p:nvPr/>
        </p:nvSpPr>
        <p:spPr>
          <a:xfrm>
            <a:off x="1064871" y="370390"/>
            <a:ext cx="6111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Comparison with a SNB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AE76F5-B293-574C-99DD-CC3A89AA6CA6}"/>
              </a:ext>
            </a:extLst>
          </p:cNvPr>
          <p:cNvSpPr/>
          <p:nvPr/>
        </p:nvSpPr>
        <p:spPr>
          <a:xfrm>
            <a:off x="1215342" y="1504713"/>
            <a:ext cx="6736466" cy="12963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925232-C560-5B4F-9FBD-76A04B967A4D}"/>
                  </a:ext>
                </a:extLst>
              </p:cNvPr>
              <p:cNvSpPr txBox="1"/>
              <p:nvPr/>
            </p:nvSpPr>
            <p:spPr>
              <a:xfrm>
                <a:off x="960699" y="3669175"/>
                <a:ext cx="7164730" cy="1401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Lemma </a:t>
                </a:r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sz="2800" dirty="0"/>
                  <a:t>     as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 </m:t>
                    </m:r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1/3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2/3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Where   Ai(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) = 0.        (Airy function)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925232-C560-5B4F-9FBD-76A04B96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99" y="3669175"/>
                <a:ext cx="7164730" cy="1401089"/>
              </a:xfrm>
              <a:prstGeom prst="rect">
                <a:avLst/>
              </a:prstGeom>
              <a:blipFill>
                <a:blip r:embed="rId2"/>
                <a:stretch>
                  <a:fillRect l="-1770" t="-2679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C313AA6-9784-7D45-A31B-02F53382A03F}"/>
              </a:ext>
            </a:extLst>
          </p:cNvPr>
          <p:cNvSpPr/>
          <p:nvPr/>
        </p:nvSpPr>
        <p:spPr>
          <a:xfrm>
            <a:off x="567159" y="3356659"/>
            <a:ext cx="7164730" cy="219918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9ECAF7-76BA-5C09-1AD8-F130037C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4" y="1722356"/>
            <a:ext cx="6318250" cy="9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66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4DE517-3414-9E47-AFA5-33B2D754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996950"/>
            <a:ext cx="7404100" cy="554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88337-9761-4346-9C3E-4D411B6692EF}"/>
              </a:ext>
            </a:extLst>
          </p:cNvPr>
          <p:cNvSpPr txBox="1"/>
          <p:nvPr/>
        </p:nvSpPr>
        <p:spPr>
          <a:xfrm>
            <a:off x="685800" y="444500"/>
            <a:ext cx="889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Comparison between smooth and non-smooth tipping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A663B5-1A37-7946-BC8D-838B70CB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1819182"/>
            <a:ext cx="1105985" cy="161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F6FA5E-1E1D-2042-B3DC-CF76A3F8A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867882"/>
            <a:ext cx="1003300" cy="237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7D400-FE69-F31E-A98E-3A07BDB39257}"/>
              </a:ext>
            </a:extLst>
          </p:cNvPr>
          <p:cNvSpPr txBox="1"/>
          <p:nvPr/>
        </p:nvSpPr>
        <p:spPr>
          <a:xfrm>
            <a:off x="685801" y="6282047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Smooth systems tip later than non smooth ones!</a:t>
            </a:r>
          </a:p>
        </p:txBody>
      </p:sp>
    </p:spTree>
    <p:extLst>
      <p:ext uri="{BB962C8B-B14F-4D97-AF65-F5344CB8AC3E}">
        <p14:creationId xmlns:p14="http://schemas.microsoft.com/office/powerpoint/2010/main" val="117688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D49D43-6337-AB45-9A77-B791B93C4ADE}"/>
              </a:ext>
            </a:extLst>
          </p:cNvPr>
          <p:cNvSpPr txBox="1"/>
          <p:nvPr/>
        </p:nvSpPr>
        <p:spPr>
          <a:xfrm>
            <a:off x="393700" y="-47336"/>
            <a:ext cx="84963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                              Conclusions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Stommel</a:t>
            </a:r>
            <a:r>
              <a:rPr lang="en-US" sz="2800" dirty="0"/>
              <a:t> 2-box model has very rich </a:t>
            </a:r>
          </a:p>
          <a:p>
            <a:r>
              <a:rPr lang="en-US" sz="2800" dirty="0"/>
              <a:t>    dynamics, lots still to do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This includes tipping at a non-smooth fold (NSF)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Non-smooth tipping occurs earlier than ‘smooth tipping’ and is much more sensitive to noise and oscillatory effects, which advance it significantly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It is also harder to detect as there is no slowing down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30A0"/>
                </a:solidFill>
              </a:rPr>
              <a:t>This could have profound implications in climate modelling!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8F57F-08BB-6747-A0A0-C0440AF7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500" y="71417"/>
            <a:ext cx="2667000" cy="23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8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3276" y="280423"/>
            <a:ext cx="7389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Mid Pleistocene Transition (MPT):   </a:t>
            </a:r>
          </a:p>
          <a:p>
            <a:r>
              <a:rPr lang="en-US" sz="2800" dirty="0">
                <a:solidFill>
                  <a:srgbClr val="0000FF"/>
                </a:solidFill>
              </a:rPr>
              <a:t>Change in frequency one million years ago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15F729-8E34-7542-A712-2DEAEF91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5" y="2146300"/>
            <a:ext cx="9018166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1FA1B-F1EB-554A-8321-0B2D5354F92D}"/>
              </a:ext>
            </a:extLst>
          </p:cNvPr>
          <p:cNvSpPr txBox="1"/>
          <p:nvPr/>
        </p:nvSpPr>
        <p:spPr>
          <a:xfrm>
            <a:off x="5867400" y="5613400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211163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EF289-9AEE-9A40-A66C-E0DD0449C74A}"/>
              </a:ext>
            </a:extLst>
          </p:cNvPr>
          <p:cNvSpPr txBox="1"/>
          <p:nvPr/>
        </p:nvSpPr>
        <p:spPr>
          <a:xfrm>
            <a:off x="729205" y="1006997"/>
            <a:ext cx="74309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2CF7"/>
                </a:solidFill>
              </a:rPr>
              <a:t>QUESTIONS</a:t>
            </a:r>
          </a:p>
          <a:p>
            <a:endParaRPr lang="en-US" sz="4000" dirty="0"/>
          </a:p>
          <a:p>
            <a:endParaRPr lang="en-US" sz="4000" dirty="0"/>
          </a:p>
          <a:p>
            <a:pPr marL="342900" indent="-342900">
              <a:buAutoNum type="arabicPeriod"/>
            </a:pPr>
            <a:r>
              <a:rPr lang="en-US" sz="4000" dirty="0"/>
              <a:t>What causes the 100kyr periodicity in the ice ages?</a:t>
            </a:r>
          </a:p>
          <a:p>
            <a:pPr marL="342900" indent="-342900">
              <a:buAutoNum type="arabicPeriod"/>
            </a:pPr>
            <a:endParaRPr lang="en-US" sz="4000" dirty="0"/>
          </a:p>
          <a:p>
            <a:pPr marL="342900" indent="-342900">
              <a:buAutoNum type="arabicPeriod"/>
            </a:pPr>
            <a:r>
              <a:rPr lang="en-US" sz="4000" dirty="0"/>
              <a:t>What caused the MPT?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FA9C8-C316-FB43-AD57-48A51090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264" y="177800"/>
            <a:ext cx="4654320" cy="227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ttyImages-552902007-58b9caca3df78c353c374d80.jpg">
            <a:extLst>
              <a:ext uri="{FF2B5EF4-FFF2-40B4-BE49-F238E27FC236}">
                <a16:creationId xmlns:a16="http://schemas.microsoft.com/office/drawing/2014/main" id="{5A3F61EC-80EB-7143-9009-ADECBBAB5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6" r="16419" b="-1"/>
          <a:stretch/>
        </p:blipFill>
        <p:spPr>
          <a:xfrm>
            <a:off x="3662266" y="10"/>
            <a:ext cx="5481734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54215F-58FA-9C4A-9BB3-202345B25D13}"/>
              </a:ext>
            </a:extLst>
          </p:cNvPr>
          <p:cNvSpPr txBox="1"/>
          <p:nvPr/>
        </p:nvSpPr>
        <p:spPr>
          <a:xfrm>
            <a:off x="281178" y="856488"/>
            <a:ext cx="3744468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The factors which make up an ice 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765E6-E80F-0A4E-B5E3-7F03751BB76A}"/>
              </a:ext>
            </a:extLst>
          </p:cNvPr>
          <p:cNvSpPr txBox="1"/>
          <p:nvPr/>
        </p:nvSpPr>
        <p:spPr>
          <a:xfrm>
            <a:off x="281178" y="2522949"/>
            <a:ext cx="3799332" cy="39301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Variations in solar forcing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sea ice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glaciers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Changes in Carbon Dioxide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Changes in temperature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Continental drift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Coupling of all of the above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6291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5128</TotalTime>
  <Words>1449</Words>
  <Application>Microsoft Macintosh PowerPoint</Application>
  <PresentationFormat>On-screen Show (4:3)</PresentationFormat>
  <Paragraphs>310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ＭＳ Ｐゴシック</vt:lpstr>
      <vt:lpstr>Aptos</vt:lpstr>
      <vt:lpstr>Arial</vt:lpstr>
      <vt:lpstr>Arial Black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 Budd</cp:lastModifiedBy>
  <cp:revision>32</cp:revision>
  <dcterms:created xsi:type="dcterms:W3CDTF">2022-04-24T17:01:26Z</dcterms:created>
  <dcterms:modified xsi:type="dcterms:W3CDTF">2025-05-23T16:11:44Z</dcterms:modified>
</cp:coreProperties>
</file>